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99" r:id="rId2"/>
    <p:sldId id="258" r:id="rId3"/>
    <p:sldId id="257" r:id="rId4"/>
    <p:sldId id="259" r:id="rId5"/>
    <p:sldId id="260" r:id="rId6"/>
    <p:sldId id="261" r:id="rId7"/>
    <p:sldId id="262" r:id="rId8"/>
    <p:sldId id="263" r:id="rId9"/>
    <p:sldId id="264" r:id="rId10"/>
    <p:sldId id="265" r:id="rId11"/>
    <p:sldId id="266" r:id="rId12"/>
    <p:sldId id="267" r:id="rId13"/>
    <p:sldId id="301" r:id="rId14"/>
    <p:sldId id="322" r:id="rId15"/>
    <p:sldId id="302" r:id="rId16"/>
    <p:sldId id="303" r:id="rId17"/>
    <p:sldId id="317" r:id="rId18"/>
    <p:sldId id="304" r:id="rId19"/>
    <p:sldId id="305" r:id="rId20"/>
    <p:sldId id="306" r:id="rId21"/>
    <p:sldId id="320" r:id="rId22"/>
    <p:sldId id="307" r:id="rId23"/>
    <p:sldId id="319" r:id="rId24"/>
    <p:sldId id="308" r:id="rId25"/>
    <p:sldId id="310" r:id="rId26"/>
    <p:sldId id="312" r:id="rId27"/>
    <p:sldId id="315" r:id="rId28"/>
    <p:sldId id="311" r:id="rId29"/>
    <p:sldId id="313" r:id="rId30"/>
    <p:sldId id="309" r:id="rId31"/>
    <p:sldId id="318" r:id="rId32"/>
    <p:sldId id="273" r:id="rId33"/>
    <p:sldId id="274" r:id="rId34"/>
    <p:sldId id="275" r:id="rId35"/>
    <p:sldId id="276" r:id="rId36"/>
    <p:sldId id="279" r:id="rId37"/>
    <p:sldId id="280" r:id="rId38"/>
    <p:sldId id="281" r:id="rId39"/>
    <p:sldId id="282" r:id="rId40"/>
    <p:sldId id="283" r:id="rId41"/>
    <p:sldId id="295" r:id="rId42"/>
    <p:sldId id="268" r:id="rId43"/>
    <p:sldId id="324" r:id="rId44"/>
    <p:sldId id="326" r:id="rId45"/>
    <p:sldId id="32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1" d="100"/>
          <a:sy n="31" d="100"/>
        </p:scale>
        <p:origin x="-672"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09C1F-36FF-4589-AAC4-25037E58CBB9}" type="datetimeFigureOut">
              <a:rPr lang="en-US" smtClean="0"/>
              <a:t>9/2/2013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266D26-8F7D-4B56-B73E-D453BBE2CA36}" type="slidenum">
              <a:rPr lang="en-US" smtClean="0"/>
              <a:t>‹#›</a:t>
            </a:fld>
            <a:endParaRPr lang="en-US"/>
          </a:p>
        </p:txBody>
      </p:sp>
    </p:spTree>
    <p:extLst>
      <p:ext uri="{BB962C8B-B14F-4D97-AF65-F5344CB8AC3E}">
        <p14:creationId xmlns:p14="http://schemas.microsoft.com/office/powerpoint/2010/main" val="269852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ladsholder til diasbillede 1"/>
          <p:cNvSpPr>
            <a:spLocks noGrp="1" noRot="1" noChangeAspect="1" noTextEdit="1"/>
          </p:cNvSpPr>
          <p:nvPr>
            <p:ph type="sldImg"/>
          </p:nvPr>
        </p:nvSpPr>
        <p:spPr>
          <a:ln/>
        </p:spPr>
      </p:sp>
      <p:sp>
        <p:nvSpPr>
          <p:cNvPr id="26627"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smtClean="0"/>
          </a:p>
        </p:txBody>
      </p:sp>
      <p:sp>
        <p:nvSpPr>
          <p:cNvPr id="26628" name="Pladsholder til dias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29057" indent="-280406" eaLnBrk="0" hangingPunct="0">
              <a:defRPr b="1">
                <a:solidFill>
                  <a:schemeClr val="tx1"/>
                </a:solidFill>
                <a:latin typeface="Arial" charset="0"/>
              </a:defRPr>
            </a:lvl2pPr>
            <a:lvl3pPr marL="1121626" indent="-224325" eaLnBrk="0" hangingPunct="0">
              <a:defRPr b="1">
                <a:solidFill>
                  <a:schemeClr val="tx1"/>
                </a:solidFill>
                <a:latin typeface="Arial" charset="0"/>
              </a:defRPr>
            </a:lvl3pPr>
            <a:lvl4pPr marL="1570276" indent="-224325" eaLnBrk="0" hangingPunct="0">
              <a:defRPr b="1">
                <a:solidFill>
                  <a:schemeClr val="tx1"/>
                </a:solidFill>
                <a:latin typeface="Arial" charset="0"/>
              </a:defRPr>
            </a:lvl4pPr>
            <a:lvl5pPr marL="2018927" indent="-224325" eaLnBrk="0" hangingPunct="0">
              <a:defRPr b="1">
                <a:solidFill>
                  <a:schemeClr val="tx1"/>
                </a:solidFill>
                <a:latin typeface="Arial" charset="0"/>
              </a:defRPr>
            </a:lvl5pPr>
            <a:lvl6pPr marL="2467577" indent="-224325" eaLnBrk="0" fontAlgn="base" hangingPunct="0">
              <a:spcBef>
                <a:spcPct val="0"/>
              </a:spcBef>
              <a:spcAft>
                <a:spcPct val="0"/>
              </a:spcAft>
              <a:defRPr b="1">
                <a:solidFill>
                  <a:schemeClr val="tx1"/>
                </a:solidFill>
                <a:latin typeface="Arial" charset="0"/>
              </a:defRPr>
            </a:lvl6pPr>
            <a:lvl7pPr marL="2916227" indent="-224325" eaLnBrk="0" fontAlgn="base" hangingPunct="0">
              <a:spcBef>
                <a:spcPct val="0"/>
              </a:spcBef>
              <a:spcAft>
                <a:spcPct val="0"/>
              </a:spcAft>
              <a:defRPr b="1">
                <a:solidFill>
                  <a:schemeClr val="tx1"/>
                </a:solidFill>
                <a:latin typeface="Arial" charset="0"/>
              </a:defRPr>
            </a:lvl7pPr>
            <a:lvl8pPr marL="3364878" indent="-224325" eaLnBrk="0" fontAlgn="base" hangingPunct="0">
              <a:spcBef>
                <a:spcPct val="0"/>
              </a:spcBef>
              <a:spcAft>
                <a:spcPct val="0"/>
              </a:spcAft>
              <a:defRPr b="1">
                <a:solidFill>
                  <a:schemeClr val="tx1"/>
                </a:solidFill>
                <a:latin typeface="Arial" charset="0"/>
              </a:defRPr>
            </a:lvl8pPr>
            <a:lvl9pPr marL="3813528" indent="-224325" eaLnBrk="0" fontAlgn="base" hangingPunct="0">
              <a:spcBef>
                <a:spcPct val="0"/>
              </a:spcBef>
              <a:spcAft>
                <a:spcPct val="0"/>
              </a:spcAft>
              <a:defRPr b="1">
                <a:solidFill>
                  <a:schemeClr val="tx1"/>
                </a:solidFill>
                <a:latin typeface="Arial" charset="0"/>
              </a:defRPr>
            </a:lvl9pPr>
          </a:lstStyle>
          <a:p>
            <a:pPr eaLnBrk="1" hangingPunct="1"/>
            <a:fld id="{1DB2A132-E8CF-45E8-B534-F31EBAA0037F}" type="slidenum">
              <a:rPr lang="en-US" b="0" smtClean="0"/>
              <a:pPr eaLnBrk="1" hangingPunct="1"/>
              <a:t>2</a:t>
            </a:fld>
            <a:endParaRPr lang="en-US" b="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91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B3DBD9-89D7-4148-AB56-CD558B6EF6E2}" type="slidenum">
              <a:rPr lang="en-GB"/>
              <a:pPr fontAlgn="base">
                <a:spcBef>
                  <a:spcPct val="0"/>
                </a:spcBef>
                <a:spcAft>
                  <a:spcPct val="0"/>
                </a:spcAft>
                <a:defRPr/>
              </a:pPr>
              <a:t>38</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12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6E8E283-98A9-4D78-99C5-D24BCC6A8F88}" type="slidenum">
              <a:rPr lang="en-GB"/>
              <a:pPr fontAlgn="base">
                <a:spcBef>
                  <a:spcPct val="0"/>
                </a:spcBef>
                <a:spcAft>
                  <a:spcPct val="0"/>
                </a:spcAft>
                <a:defRPr/>
              </a:pPr>
              <a:t>39</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532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AC2AD2-4598-4093-999B-6037325D4432}" type="slidenum">
              <a:rPr lang="en-GB"/>
              <a:pPr fontAlgn="base">
                <a:spcBef>
                  <a:spcPct val="0"/>
                </a:spcBef>
                <a:spcAft>
                  <a:spcPct val="0"/>
                </a:spcAft>
                <a:defRPr/>
              </a:pPr>
              <a:t>40</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dsholder til diasbillede 1"/>
          <p:cNvSpPr>
            <a:spLocks noGrp="1" noRot="1" noChangeAspect="1" noTextEdit="1"/>
          </p:cNvSpPr>
          <p:nvPr>
            <p:ph type="sldImg"/>
          </p:nvPr>
        </p:nvSpPr>
        <p:spPr>
          <a:ln/>
        </p:spPr>
      </p:sp>
      <p:sp>
        <p:nvSpPr>
          <p:cNvPr id="2765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dirty="0" smtClean="0"/>
          </a:p>
        </p:txBody>
      </p:sp>
      <p:sp>
        <p:nvSpPr>
          <p:cNvPr id="27652" name="Pladsholder til dias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29057" indent="-280406" eaLnBrk="0" hangingPunct="0">
              <a:defRPr b="1">
                <a:solidFill>
                  <a:schemeClr val="tx1"/>
                </a:solidFill>
                <a:latin typeface="Arial" charset="0"/>
              </a:defRPr>
            </a:lvl2pPr>
            <a:lvl3pPr marL="1121626" indent="-224325" eaLnBrk="0" hangingPunct="0">
              <a:defRPr b="1">
                <a:solidFill>
                  <a:schemeClr val="tx1"/>
                </a:solidFill>
                <a:latin typeface="Arial" charset="0"/>
              </a:defRPr>
            </a:lvl3pPr>
            <a:lvl4pPr marL="1570276" indent="-224325" eaLnBrk="0" hangingPunct="0">
              <a:defRPr b="1">
                <a:solidFill>
                  <a:schemeClr val="tx1"/>
                </a:solidFill>
                <a:latin typeface="Arial" charset="0"/>
              </a:defRPr>
            </a:lvl4pPr>
            <a:lvl5pPr marL="2018927" indent="-224325" eaLnBrk="0" hangingPunct="0">
              <a:defRPr b="1">
                <a:solidFill>
                  <a:schemeClr val="tx1"/>
                </a:solidFill>
                <a:latin typeface="Arial" charset="0"/>
              </a:defRPr>
            </a:lvl5pPr>
            <a:lvl6pPr marL="2467577" indent="-224325" eaLnBrk="0" fontAlgn="base" hangingPunct="0">
              <a:spcBef>
                <a:spcPct val="0"/>
              </a:spcBef>
              <a:spcAft>
                <a:spcPct val="0"/>
              </a:spcAft>
              <a:defRPr b="1">
                <a:solidFill>
                  <a:schemeClr val="tx1"/>
                </a:solidFill>
                <a:latin typeface="Arial" charset="0"/>
              </a:defRPr>
            </a:lvl6pPr>
            <a:lvl7pPr marL="2916227" indent="-224325" eaLnBrk="0" fontAlgn="base" hangingPunct="0">
              <a:spcBef>
                <a:spcPct val="0"/>
              </a:spcBef>
              <a:spcAft>
                <a:spcPct val="0"/>
              </a:spcAft>
              <a:defRPr b="1">
                <a:solidFill>
                  <a:schemeClr val="tx1"/>
                </a:solidFill>
                <a:latin typeface="Arial" charset="0"/>
              </a:defRPr>
            </a:lvl7pPr>
            <a:lvl8pPr marL="3364878" indent="-224325" eaLnBrk="0" fontAlgn="base" hangingPunct="0">
              <a:spcBef>
                <a:spcPct val="0"/>
              </a:spcBef>
              <a:spcAft>
                <a:spcPct val="0"/>
              </a:spcAft>
              <a:defRPr b="1">
                <a:solidFill>
                  <a:schemeClr val="tx1"/>
                </a:solidFill>
                <a:latin typeface="Arial" charset="0"/>
              </a:defRPr>
            </a:lvl8pPr>
            <a:lvl9pPr marL="3813528" indent="-224325" eaLnBrk="0" fontAlgn="base" hangingPunct="0">
              <a:spcBef>
                <a:spcPct val="0"/>
              </a:spcBef>
              <a:spcAft>
                <a:spcPct val="0"/>
              </a:spcAft>
              <a:defRPr b="1">
                <a:solidFill>
                  <a:schemeClr val="tx1"/>
                </a:solidFill>
                <a:latin typeface="Arial" charset="0"/>
              </a:defRPr>
            </a:lvl9pPr>
          </a:lstStyle>
          <a:p>
            <a:pPr eaLnBrk="1" hangingPunct="1"/>
            <a:fld id="{7F33AE9B-0494-468E-82D7-C172D6DBDA55}" type="slidenum">
              <a:rPr lang="en-US" b="0" smtClean="0"/>
              <a:pPr eaLnBrk="1" hangingPunct="1"/>
              <a:t>42</a:t>
            </a:fld>
            <a:endParaRPr lang="en-US" b="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dsholder til diasbillede 1"/>
          <p:cNvSpPr>
            <a:spLocks noGrp="1" noRot="1" noChangeAspect="1" noTextEdit="1"/>
          </p:cNvSpPr>
          <p:nvPr>
            <p:ph type="sldImg"/>
          </p:nvPr>
        </p:nvSpPr>
        <p:spPr>
          <a:ln/>
        </p:spPr>
      </p:sp>
      <p:sp>
        <p:nvSpPr>
          <p:cNvPr id="2765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smtClean="0"/>
          </a:p>
        </p:txBody>
      </p:sp>
      <p:sp>
        <p:nvSpPr>
          <p:cNvPr id="27652" name="Pladsholder til dias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29057" indent="-280406" eaLnBrk="0" hangingPunct="0">
              <a:defRPr b="1">
                <a:solidFill>
                  <a:schemeClr val="tx1"/>
                </a:solidFill>
                <a:latin typeface="Arial" charset="0"/>
              </a:defRPr>
            </a:lvl2pPr>
            <a:lvl3pPr marL="1121626" indent="-224325" eaLnBrk="0" hangingPunct="0">
              <a:defRPr b="1">
                <a:solidFill>
                  <a:schemeClr val="tx1"/>
                </a:solidFill>
                <a:latin typeface="Arial" charset="0"/>
              </a:defRPr>
            </a:lvl3pPr>
            <a:lvl4pPr marL="1570276" indent="-224325" eaLnBrk="0" hangingPunct="0">
              <a:defRPr b="1">
                <a:solidFill>
                  <a:schemeClr val="tx1"/>
                </a:solidFill>
                <a:latin typeface="Arial" charset="0"/>
              </a:defRPr>
            </a:lvl4pPr>
            <a:lvl5pPr marL="2018927" indent="-224325" eaLnBrk="0" hangingPunct="0">
              <a:defRPr b="1">
                <a:solidFill>
                  <a:schemeClr val="tx1"/>
                </a:solidFill>
                <a:latin typeface="Arial" charset="0"/>
              </a:defRPr>
            </a:lvl5pPr>
            <a:lvl6pPr marL="2467577" indent="-224325" eaLnBrk="0" fontAlgn="base" hangingPunct="0">
              <a:spcBef>
                <a:spcPct val="0"/>
              </a:spcBef>
              <a:spcAft>
                <a:spcPct val="0"/>
              </a:spcAft>
              <a:defRPr b="1">
                <a:solidFill>
                  <a:schemeClr val="tx1"/>
                </a:solidFill>
                <a:latin typeface="Arial" charset="0"/>
              </a:defRPr>
            </a:lvl6pPr>
            <a:lvl7pPr marL="2916227" indent="-224325" eaLnBrk="0" fontAlgn="base" hangingPunct="0">
              <a:spcBef>
                <a:spcPct val="0"/>
              </a:spcBef>
              <a:spcAft>
                <a:spcPct val="0"/>
              </a:spcAft>
              <a:defRPr b="1">
                <a:solidFill>
                  <a:schemeClr val="tx1"/>
                </a:solidFill>
                <a:latin typeface="Arial" charset="0"/>
              </a:defRPr>
            </a:lvl7pPr>
            <a:lvl8pPr marL="3364878" indent="-224325" eaLnBrk="0" fontAlgn="base" hangingPunct="0">
              <a:spcBef>
                <a:spcPct val="0"/>
              </a:spcBef>
              <a:spcAft>
                <a:spcPct val="0"/>
              </a:spcAft>
              <a:defRPr b="1">
                <a:solidFill>
                  <a:schemeClr val="tx1"/>
                </a:solidFill>
                <a:latin typeface="Arial" charset="0"/>
              </a:defRPr>
            </a:lvl8pPr>
            <a:lvl9pPr marL="3813528" indent="-224325" eaLnBrk="0" fontAlgn="base" hangingPunct="0">
              <a:spcBef>
                <a:spcPct val="0"/>
              </a:spcBef>
              <a:spcAft>
                <a:spcPct val="0"/>
              </a:spcAft>
              <a:defRPr b="1">
                <a:solidFill>
                  <a:schemeClr val="tx1"/>
                </a:solidFill>
                <a:latin typeface="Arial" charset="0"/>
              </a:defRPr>
            </a:lvl9pPr>
          </a:lstStyle>
          <a:p>
            <a:pPr eaLnBrk="1" hangingPunct="1"/>
            <a:fld id="{7F33AE9B-0494-468E-82D7-C172D6DBDA55}" type="slidenum">
              <a:rPr lang="en-US" b="0" smtClean="0"/>
              <a:pPr eaLnBrk="1" hangingPunct="1"/>
              <a:t>43</a:t>
            </a:fld>
            <a:endParaRPr lang="en-US" b="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dsholder til diasbillede 1"/>
          <p:cNvSpPr>
            <a:spLocks noGrp="1" noRot="1" noChangeAspect="1" noTextEdit="1"/>
          </p:cNvSpPr>
          <p:nvPr>
            <p:ph type="sldImg"/>
          </p:nvPr>
        </p:nvSpPr>
        <p:spPr>
          <a:ln/>
        </p:spPr>
      </p:sp>
      <p:sp>
        <p:nvSpPr>
          <p:cNvPr id="2765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smtClean="0"/>
          </a:p>
        </p:txBody>
      </p:sp>
      <p:sp>
        <p:nvSpPr>
          <p:cNvPr id="27652" name="Pladsholder til dias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29057" indent="-280406" eaLnBrk="0" hangingPunct="0">
              <a:defRPr b="1">
                <a:solidFill>
                  <a:schemeClr val="tx1"/>
                </a:solidFill>
                <a:latin typeface="Arial" charset="0"/>
              </a:defRPr>
            </a:lvl2pPr>
            <a:lvl3pPr marL="1121626" indent="-224325" eaLnBrk="0" hangingPunct="0">
              <a:defRPr b="1">
                <a:solidFill>
                  <a:schemeClr val="tx1"/>
                </a:solidFill>
                <a:latin typeface="Arial" charset="0"/>
              </a:defRPr>
            </a:lvl3pPr>
            <a:lvl4pPr marL="1570276" indent="-224325" eaLnBrk="0" hangingPunct="0">
              <a:defRPr b="1">
                <a:solidFill>
                  <a:schemeClr val="tx1"/>
                </a:solidFill>
                <a:latin typeface="Arial" charset="0"/>
              </a:defRPr>
            </a:lvl4pPr>
            <a:lvl5pPr marL="2018927" indent="-224325" eaLnBrk="0" hangingPunct="0">
              <a:defRPr b="1">
                <a:solidFill>
                  <a:schemeClr val="tx1"/>
                </a:solidFill>
                <a:latin typeface="Arial" charset="0"/>
              </a:defRPr>
            </a:lvl5pPr>
            <a:lvl6pPr marL="2467577" indent="-224325" eaLnBrk="0" fontAlgn="base" hangingPunct="0">
              <a:spcBef>
                <a:spcPct val="0"/>
              </a:spcBef>
              <a:spcAft>
                <a:spcPct val="0"/>
              </a:spcAft>
              <a:defRPr b="1">
                <a:solidFill>
                  <a:schemeClr val="tx1"/>
                </a:solidFill>
                <a:latin typeface="Arial" charset="0"/>
              </a:defRPr>
            </a:lvl6pPr>
            <a:lvl7pPr marL="2916227" indent="-224325" eaLnBrk="0" fontAlgn="base" hangingPunct="0">
              <a:spcBef>
                <a:spcPct val="0"/>
              </a:spcBef>
              <a:spcAft>
                <a:spcPct val="0"/>
              </a:spcAft>
              <a:defRPr b="1">
                <a:solidFill>
                  <a:schemeClr val="tx1"/>
                </a:solidFill>
                <a:latin typeface="Arial" charset="0"/>
              </a:defRPr>
            </a:lvl7pPr>
            <a:lvl8pPr marL="3364878" indent="-224325" eaLnBrk="0" fontAlgn="base" hangingPunct="0">
              <a:spcBef>
                <a:spcPct val="0"/>
              </a:spcBef>
              <a:spcAft>
                <a:spcPct val="0"/>
              </a:spcAft>
              <a:defRPr b="1">
                <a:solidFill>
                  <a:schemeClr val="tx1"/>
                </a:solidFill>
                <a:latin typeface="Arial" charset="0"/>
              </a:defRPr>
            </a:lvl8pPr>
            <a:lvl9pPr marL="3813528" indent="-224325" eaLnBrk="0" fontAlgn="base" hangingPunct="0">
              <a:spcBef>
                <a:spcPct val="0"/>
              </a:spcBef>
              <a:spcAft>
                <a:spcPct val="0"/>
              </a:spcAft>
              <a:defRPr b="1">
                <a:solidFill>
                  <a:schemeClr val="tx1"/>
                </a:solidFill>
                <a:latin typeface="Arial" charset="0"/>
              </a:defRPr>
            </a:lvl9pPr>
          </a:lstStyle>
          <a:p>
            <a:pPr eaLnBrk="1" hangingPunct="1"/>
            <a:fld id="{7F33AE9B-0494-468E-82D7-C172D6DBDA55}" type="slidenum">
              <a:rPr lang="en-US" b="0" smtClean="0"/>
              <a:pPr eaLnBrk="1" hangingPunct="1"/>
              <a:t>44</a:t>
            </a:fld>
            <a:endParaRPr lang="en-US" b="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ladsholder til diasbillede 1"/>
          <p:cNvSpPr>
            <a:spLocks noGrp="1" noRot="1" noChangeAspect="1" noTextEdit="1"/>
          </p:cNvSpPr>
          <p:nvPr>
            <p:ph type="sldImg"/>
          </p:nvPr>
        </p:nvSpPr>
        <p:spPr>
          <a:ln/>
        </p:spPr>
      </p:sp>
      <p:sp>
        <p:nvSpPr>
          <p:cNvPr id="27651" name="Pladsholder til no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a-DK" smtClean="0"/>
          </a:p>
        </p:txBody>
      </p:sp>
      <p:sp>
        <p:nvSpPr>
          <p:cNvPr id="27652" name="Pladsholder til dias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29057" indent="-280406" eaLnBrk="0" hangingPunct="0">
              <a:defRPr b="1">
                <a:solidFill>
                  <a:schemeClr val="tx1"/>
                </a:solidFill>
                <a:latin typeface="Arial" charset="0"/>
              </a:defRPr>
            </a:lvl2pPr>
            <a:lvl3pPr marL="1121626" indent="-224325" eaLnBrk="0" hangingPunct="0">
              <a:defRPr b="1">
                <a:solidFill>
                  <a:schemeClr val="tx1"/>
                </a:solidFill>
                <a:latin typeface="Arial" charset="0"/>
              </a:defRPr>
            </a:lvl3pPr>
            <a:lvl4pPr marL="1570276" indent="-224325" eaLnBrk="0" hangingPunct="0">
              <a:defRPr b="1">
                <a:solidFill>
                  <a:schemeClr val="tx1"/>
                </a:solidFill>
                <a:latin typeface="Arial" charset="0"/>
              </a:defRPr>
            </a:lvl4pPr>
            <a:lvl5pPr marL="2018927" indent="-224325" eaLnBrk="0" hangingPunct="0">
              <a:defRPr b="1">
                <a:solidFill>
                  <a:schemeClr val="tx1"/>
                </a:solidFill>
                <a:latin typeface="Arial" charset="0"/>
              </a:defRPr>
            </a:lvl5pPr>
            <a:lvl6pPr marL="2467577" indent="-224325" eaLnBrk="0" fontAlgn="base" hangingPunct="0">
              <a:spcBef>
                <a:spcPct val="0"/>
              </a:spcBef>
              <a:spcAft>
                <a:spcPct val="0"/>
              </a:spcAft>
              <a:defRPr b="1">
                <a:solidFill>
                  <a:schemeClr val="tx1"/>
                </a:solidFill>
                <a:latin typeface="Arial" charset="0"/>
              </a:defRPr>
            </a:lvl6pPr>
            <a:lvl7pPr marL="2916227" indent="-224325" eaLnBrk="0" fontAlgn="base" hangingPunct="0">
              <a:spcBef>
                <a:spcPct val="0"/>
              </a:spcBef>
              <a:spcAft>
                <a:spcPct val="0"/>
              </a:spcAft>
              <a:defRPr b="1">
                <a:solidFill>
                  <a:schemeClr val="tx1"/>
                </a:solidFill>
                <a:latin typeface="Arial" charset="0"/>
              </a:defRPr>
            </a:lvl7pPr>
            <a:lvl8pPr marL="3364878" indent="-224325" eaLnBrk="0" fontAlgn="base" hangingPunct="0">
              <a:spcBef>
                <a:spcPct val="0"/>
              </a:spcBef>
              <a:spcAft>
                <a:spcPct val="0"/>
              </a:spcAft>
              <a:defRPr b="1">
                <a:solidFill>
                  <a:schemeClr val="tx1"/>
                </a:solidFill>
                <a:latin typeface="Arial" charset="0"/>
              </a:defRPr>
            </a:lvl8pPr>
            <a:lvl9pPr marL="3813528" indent="-224325" eaLnBrk="0" fontAlgn="base" hangingPunct="0">
              <a:spcBef>
                <a:spcPct val="0"/>
              </a:spcBef>
              <a:spcAft>
                <a:spcPct val="0"/>
              </a:spcAft>
              <a:defRPr b="1">
                <a:solidFill>
                  <a:schemeClr val="tx1"/>
                </a:solidFill>
                <a:latin typeface="Arial" charset="0"/>
              </a:defRPr>
            </a:lvl9pPr>
          </a:lstStyle>
          <a:p>
            <a:pPr eaLnBrk="1" hangingPunct="1"/>
            <a:fld id="{7F33AE9B-0494-468E-82D7-C172D6DBDA55}" type="slidenum">
              <a:rPr lang="en-US" b="0" smtClean="0"/>
              <a:pPr eaLnBrk="1" hangingPunct="1"/>
              <a:t>45</a:t>
            </a:fld>
            <a:endParaRPr lang="en-US" b="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CB4BD63-84C3-47C2-B7CD-69400548E277}" type="slidenum">
              <a:rPr lang="en-GB"/>
              <a:pPr fontAlgn="base">
                <a:spcBef>
                  <a:spcPct val="0"/>
                </a:spcBef>
                <a:spcAft>
                  <a:spcPct val="0"/>
                </a:spcAft>
                <a:defRPr/>
              </a:pPr>
              <a:t>21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A266D26-8F7D-4B56-B73E-D453BBE2CA36}" type="slidenum">
              <a:rPr lang="en-US" smtClean="0"/>
              <a:t>29</a:t>
            </a:fld>
            <a:endParaRPr lang="en-US"/>
          </a:p>
        </p:txBody>
      </p:sp>
    </p:spTree>
    <p:extLst>
      <p:ext uri="{BB962C8B-B14F-4D97-AF65-F5344CB8AC3E}">
        <p14:creationId xmlns:p14="http://schemas.microsoft.com/office/powerpoint/2010/main" val="2509617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C8F80E-1320-4AE0-8AF4-C663591471B3}" type="slidenum">
              <a:rPr lang="en-GB"/>
              <a:pPr fontAlgn="base">
                <a:spcBef>
                  <a:spcPct val="0"/>
                </a:spcBef>
                <a:spcAft>
                  <a:spcPct val="0"/>
                </a:spcAft>
                <a:defRPr/>
              </a:pPr>
              <a:t>32</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4801B7-044A-4625-A2A2-B5212AB62E66}" type="slidenum">
              <a:rPr lang="en-GB"/>
              <a:pPr fontAlgn="base">
                <a:spcBef>
                  <a:spcPct val="0"/>
                </a:spcBef>
                <a:spcAft>
                  <a:spcPct val="0"/>
                </a:spcAft>
                <a:defRPr/>
              </a:pPr>
              <a:t>33</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7C41EB-9B96-468D-B12F-E17D7AE0F972}" type="slidenum">
              <a:rPr lang="en-GB"/>
              <a:pPr fontAlgn="base">
                <a:spcBef>
                  <a:spcPct val="0"/>
                </a:spcBef>
                <a:spcAft>
                  <a:spcPct val="0"/>
                </a:spcAft>
                <a:defRPr/>
              </a:pPr>
              <a:t>34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DBAC9C-3439-45AB-8EA8-543E9AD5EE4B}" type="slidenum">
              <a:rPr lang="en-GB"/>
              <a:pPr fontAlgn="base">
                <a:spcBef>
                  <a:spcPct val="0"/>
                </a:spcBef>
                <a:spcAft>
                  <a:spcPct val="0"/>
                </a:spcAft>
                <a:defRPr/>
              </a:pPr>
              <a:t>35</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E7FB17-FA24-4D4F-8F30-542ECF9EFEA0}" type="slidenum">
              <a:rPr lang="en-GB"/>
              <a:pPr fontAlgn="base">
                <a:spcBef>
                  <a:spcPct val="0"/>
                </a:spcBef>
                <a:spcAft>
                  <a:spcPct val="0"/>
                </a:spcAft>
                <a:defRPr/>
              </a:pPr>
              <a:t>36</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21B65E-E940-4AE2-A4E5-EF003B20C9CE}" type="slidenum">
              <a:rPr lang="en-GB"/>
              <a:pPr fontAlgn="base">
                <a:spcBef>
                  <a:spcPct val="0"/>
                </a:spcBef>
                <a:spcAft>
                  <a:spcPct val="0"/>
                </a:spcAft>
                <a:defRPr/>
              </a:pPr>
              <a:t>37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85EEDF-634F-4B9B-8A7C-E74306174EB2}" type="datetimeFigureOut">
              <a:rPr lang="en-US" smtClean="0"/>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2847876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5EEDF-634F-4B9B-8A7C-E74306174EB2}" type="datetimeFigureOut">
              <a:rPr lang="en-US" smtClean="0"/>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341919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5EEDF-634F-4B9B-8A7C-E74306174EB2}" type="datetimeFigureOut">
              <a:rPr lang="en-US" smtClean="0"/>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757883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5EEDF-634F-4B9B-8A7C-E74306174EB2}" type="datetimeFigureOut">
              <a:rPr lang="en-US" smtClean="0"/>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122875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5EEDF-634F-4B9B-8A7C-E74306174EB2}" type="datetimeFigureOut">
              <a:rPr lang="en-US" smtClean="0"/>
              <a:t>9/2/2013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186422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5EEDF-634F-4B9B-8A7C-E74306174EB2}" type="datetimeFigureOut">
              <a:rPr lang="en-US" smtClean="0"/>
              <a:t>9/2/2013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3664979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85EEDF-634F-4B9B-8A7C-E74306174EB2}" type="datetimeFigureOut">
              <a:rPr lang="en-US" smtClean="0"/>
              <a:t>9/2/2013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793497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5EEDF-634F-4B9B-8A7C-E74306174EB2}" type="datetimeFigureOut">
              <a:rPr lang="en-US" smtClean="0"/>
              <a:t>9/2/2013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7793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5EEDF-634F-4B9B-8A7C-E74306174EB2}" type="datetimeFigureOut">
              <a:rPr lang="en-US" smtClean="0"/>
              <a:t>9/2/2013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3496823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5EEDF-634F-4B9B-8A7C-E74306174EB2}" type="datetimeFigureOut">
              <a:rPr lang="en-US" smtClean="0"/>
              <a:t>9/2/2013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1954411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5EEDF-634F-4B9B-8A7C-E74306174EB2}" type="datetimeFigureOut">
              <a:rPr lang="en-US" smtClean="0"/>
              <a:t>9/2/2013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A3C05-3CBD-4BA6-BEFF-012B476CA4FF}" type="slidenum">
              <a:rPr lang="en-US" smtClean="0"/>
              <a:t>‹#›</a:t>
            </a:fld>
            <a:endParaRPr lang="en-US"/>
          </a:p>
        </p:txBody>
      </p:sp>
    </p:spTree>
    <p:extLst>
      <p:ext uri="{BB962C8B-B14F-4D97-AF65-F5344CB8AC3E}">
        <p14:creationId xmlns:p14="http://schemas.microsoft.com/office/powerpoint/2010/main" val="1423124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4000"/>
            <a:lum/>
          </a:blip>
          <a:srcRect/>
          <a:stretch>
            <a:fillRect l="-4000" r="-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5EEDF-634F-4B9B-8A7C-E74306174EB2}" type="datetimeFigureOut">
              <a:rPr lang="en-US" smtClean="0"/>
              <a:t>9/2/2013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A3C05-3CBD-4BA6-BEFF-012B476CA4FF}" type="slidenum">
              <a:rPr lang="en-US" smtClean="0"/>
              <a:t>‹#›</a:t>
            </a:fld>
            <a:endParaRPr lang="en-US"/>
          </a:p>
        </p:txBody>
      </p:sp>
    </p:spTree>
    <p:extLst>
      <p:ext uri="{BB962C8B-B14F-4D97-AF65-F5344CB8AC3E}">
        <p14:creationId xmlns:p14="http://schemas.microsoft.com/office/powerpoint/2010/main" val="38726846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0"/>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GHS </a:t>
            </a:r>
            <a:r>
              <a:rPr lang="en-US" b="1" i="1" dirty="0" smtClean="0"/>
              <a:t>– NGO PERSPECTIVE</a:t>
            </a:r>
            <a:endParaRPr lang="en-US" dirty="0"/>
          </a:p>
        </p:txBody>
      </p:sp>
      <p:sp>
        <p:nvSpPr>
          <p:cNvPr id="3" name="Content Placeholder 2"/>
          <p:cNvSpPr>
            <a:spLocks noGrp="1"/>
          </p:cNvSpPr>
          <p:nvPr>
            <p:ph idx="1"/>
          </p:nvPr>
        </p:nvSpPr>
        <p:spPr/>
        <p:txBody>
          <a:bodyPr/>
          <a:lstStyle/>
          <a:p>
            <a:pPr marL="0" indent="0" algn="ctr">
              <a:buNone/>
            </a:pPr>
            <a:endParaRPr lang="en-US" sz="2800" b="1" dirty="0" smtClean="0">
              <a:solidFill>
                <a:srgbClr val="FF0000"/>
              </a:solidFill>
            </a:endParaRPr>
          </a:p>
          <a:p>
            <a:pPr marL="0" indent="0" algn="ctr">
              <a:buNone/>
            </a:pPr>
            <a:r>
              <a:rPr lang="en-US" sz="2800" b="1" dirty="0" smtClean="0">
                <a:solidFill>
                  <a:srgbClr val="FF0000"/>
                </a:solidFill>
              </a:rPr>
              <a:t>“</a:t>
            </a:r>
            <a:r>
              <a:rPr lang="en-US" sz="2800" b="1" dirty="0">
                <a:solidFill>
                  <a:srgbClr val="FF0000"/>
                </a:solidFill>
              </a:rPr>
              <a:t>A NON-TECHNICAL, </a:t>
            </a:r>
            <a:r>
              <a:rPr lang="en-US" sz="2800" b="1" dirty="0" smtClean="0">
                <a:solidFill>
                  <a:srgbClr val="FF0000"/>
                </a:solidFill>
              </a:rPr>
              <a:t>GRASS ROOTS PERSPECTIVE</a:t>
            </a:r>
            <a:r>
              <a:rPr lang="en-US" sz="2800" b="1" dirty="0" smtClean="0">
                <a:solidFill>
                  <a:srgbClr val="FF0000"/>
                </a:solidFill>
              </a:rPr>
              <a:t>, AIMED AT PROTECTION FROM PHYSICAL, HUMAN HEALTH AND ENVIRONMENTAL HAZARDS”</a:t>
            </a:r>
          </a:p>
          <a:p>
            <a:pPr marL="0" indent="0" algn="ctr">
              <a:buNone/>
            </a:pPr>
            <a:endParaRPr lang="en-US" sz="2800" b="1" dirty="0">
              <a:solidFill>
                <a:srgbClr val="FF0000"/>
              </a:solidFill>
            </a:endParaRPr>
          </a:p>
          <a:p>
            <a:pPr marL="0" indent="0">
              <a:buNone/>
            </a:pPr>
            <a:r>
              <a:rPr lang="en-US" sz="2400" b="1" i="1" dirty="0" smtClean="0"/>
              <a:t>   Lt </a:t>
            </a:r>
            <a:r>
              <a:rPr lang="en-US" sz="2400" b="1" i="1" dirty="0"/>
              <a:t>Col (</a:t>
            </a:r>
            <a:r>
              <a:rPr lang="en-US" sz="2400" b="1" i="1" dirty="0" err="1"/>
              <a:t>Retd</a:t>
            </a:r>
            <a:r>
              <a:rPr lang="en-US" sz="2400" b="1" i="1" dirty="0"/>
              <a:t>) Stacey E </a:t>
            </a:r>
            <a:r>
              <a:rPr lang="en-US" sz="2400" b="1" i="1" dirty="0" smtClean="0"/>
              <a:t>Thompson BSc </a:t>
            </a:r>
            <a:r>
              <a:rPr lang="en-US" sz="2400" b="1" i="1" dirty="0" err="1" smtClean="0"/>
              <a:t>Eng</a:t>
            </a:r>
            <a:r>
              <a:rPr lang="en-US" sz="2400" b="1" i="1" dirty="0" smtClean="0"/>
              <a:t>, MSc (DIS)</a:t>
            </a:r>
          </a:p>
          <a:p>
            <a:pPr marL="0" indent="0">
              <a:buNone/>
            </a:pPr>
            <a:r>
              <a:rPr lang="en-US" sz="2400" b="1" i="1" dirty="0"/>
              <a:t> </a:t>
            </a:r>
            <a:r>
              <a:rPr lang="en-US" sz="2400" b="1" i="1" dirty="0" smtClean="0"/>
              <a:t>  DRR / Recovery Consultant</a:t>
            </a:r>
            <a:endParaRPr lang="en-US" sz="2400" b="1" i="1" dirty="0"/>
          </a:p>
          <a:p>
            <a:pPr marL="0" indent="0" algn="ctr">
              <a:buNone/>
            </a:pPr>
            <a:endParaRPr lang="en-US" sz="2800" b="1" dirty="0">
              <a:solidFill>
                <a:srgbClr val="FF0000"/>
              </a:solidFill>
            </a:endParaRPr>
          </a:p>
          <a:p>
            <a:pPr marL="0" indent="0" algn="ctr">
              <a:buNone/>
            </a:pPr>
            <a:endParaRPr lang="en-US" sz="2800" b="1" dirty="0">
              <a:solidFill>
                <a:srgbClr val="FF0000"/>
              </a:solidFill>
            </a:endParaRPr>
          </a:p>
          <a:p>
            <a:pPr marL="0" indent="0" algn="ctr">
              <a:buNone/>
            </a:pPr>
            <a:endParaRPr lang="en-US" sz="2800" b="1" dirty="0">
              <a:solidFill>
                <a:srgbClr val="FF0000"/>
              </a:solidFill>
            </a:endParaRPr>
          </a:p>
          <a:p>
            <a:pPr marL="0" indent="0" algn="ctr">
              <a:buNone/>
            </a:pPr>
            <a:endParaRPr lang="en-US" sz="2800" b="1" dirty="0" smtClean="0">
              <a:solidFill>
                <a:srgbClr val="FF0000"/>
              </a:solidFill>
            </a:endParaRPr>
          </a:p>
          <a:p>
            <a:endParaRPr lang="en-US" sz="2800" dirty="0"/>
          </a:p>
        </p:txBody>
      </p:sp>
      <p:pic>
        <p:nvPicPr>
          <p:cNvPr id="4" name="Picture 3" descr="C:\1 Stacey - BCPR\Admin\A-T (Group A-T)\2 - NGO\Red Book\5. Letter Heads &amp; Logos\ABACUS logo (1) - White.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572000"/>
            <a:ext cx="3810000" cy="1447800"/>
          </a:xfrm>
          <a:prstGeom prst="rect">
            <a:avLst/>
          </a:prstGeom>
          <a:noFill/>
          <a:ln>
            <a:noFill/>
          </a:ln>
        </p:spPr>
      </p:pic>
    </p:spTree>
    <p:extLst>
      <p:ext uri="{BB962C8B-B14F-4D97-AF65-F5344CB8AC3E}">
        <p14:creationId xmlns:p14="http://schemas.microsoft.com/office/powerpoint/2010/main" val="42583338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a:solidFill>
                  <a:srgbClr val="FF0000"/>
                </a:solidFill>
              </a:rPr>
              <a:t>Key Features </a:t>
            </a:r>
          </a:p>
          <a:p>
            <a:pPr algn="ctr"/>
            <a:r>
              <a:rPr lang="en-GB" sz="3200">
                <a:solidFill>
                  <a:srgbClr val="FF3300"/>
                </a:solidFill>
              </a:rPr>
              <a:t>Rights of workers and their representatives     </a:t>
            </a:r>
          </a:p>
        </p:txBody>
      </p:sp>
      <p:sp>
        <p:nvSpPr>
          <p:cNvPr id="16389" name="Rectangle 5"/>
          <p:cNvSpPr>
            <a:spLocks noChangeArrowheads="1"/>
          </p:cNvSpPr>
          <p:nvPr/>
        </p:nvSpPr>
        <p:spPr bwMode="auto">
          <a:xfrm>
            <a:off x="228599" y="1341438"/>
            <a:ext cx="8759825" cy="444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Right to removal in case of imminent and serious danger and to protection from undue consequences, but with duty to inform supervisor immediately; </a:t>
            </a:r>
          </a:p>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Right to information, education and training,</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Right to information in labelling, CSDS and C170 required information; (though with possibility protect identity in accordance with national law and practice);</a:t>
            </a:r>
          </a:p>
          <a:p>
            <a:pPr marL="457200" indent="-457200">
              <a:lnSpc>
                <a:spcPct val="80000"/>
              </a:lnSpc>
              <a:spcBef>
                <a:spcPct val="20000"/>
              </a:spcBef>
              <a:buFont typeface="Wingdings" pitchFamily="2" charset="2"/>
              <a:buChar char="Ø"/>
            </a:pPr>
            <a:endParaRPr lang="en-US"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Recommendation: Medical surveillance – access to own medical record; confidentiality of results; not to be used to discriminate;</a:t>
            </a: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Should have right to replacement job; right to bring to notice of competent authority;</a:t>
            </a:r>
            <a:endParaRPr lang="en-GB" sz="2800" b="0" dirty="0">
              <a:solidFill>
                <a:srgbClr val="003300"/>
              </a:solidFill>
              <a:ea typeface="ＭＳ Ｐゴシック" charset="-128"/>
            </a:endParaRPr>
          </a:p>
        </p:txBody>
      </p:sp>
    </p:spTree>
    <p:extLst>
      <p:ext uri="{BB962C8B-B14F-4D97-AF65-F5344CB8AC3E}">
        <p14:creationId xmlns:p14="http://schemas.microsoft.com/office/powerpoint/2010/main" val="4180397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a:solidFill>
                  <a:srgbClr val="FF0000"/>
                </a:solidFill>
              </a:rPr>
              <a:t>Key Features </a:t>
            </a:r>
          </a:p>
          <a:p>
            <a:pPr algn="ctr"/>
            <a:r>
              <a:rPr lang="en-GB" sz="3200">
                <a:solidFill>
                  <a:srgbClr val="FF3300"/>
                </a:solidFill>
              </a:rPr>
              <a:t>Responsibility of exporting states</a:t>
            </a:r>
          </a:p>
        </p:txBody>
      </p:sp>
      <p:sp>
        <p:nvSpPr>
          <p:cNvPr id="17413" name="Rectangle 5"/>
          <p:cNvSpPr>
            <a:spLocks noChangeArrowheads="1"/>
          </p:cNvSpPr>
          <p:nvPr/>
        </p:nvSpPr>
        <p:spPr bwMode="auto">
          <a:xfrm>
            <a:off x="457199" y="1341438"/>
            <a:ext cx="85312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Export of prohibited chemicals (OSH) require information from exporting member state to importing country; </a:t>
            </a:r>
          </a:p>
        </p:txBody>
      </p:sp>
    </p:spTree>
    <p:extLst>
      <p:ext uri="{BB962C8B-B14F-4D97-AF65-F5344CB8AC3E}">
        <p14:creationId xmlns:p14="http://schemas.microsoft.com/office/powerpoint/2010/main" val="21237173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a:solidFill>
                  <a:srgbClr val="FF0000"/>
                </a:solidFill>
              </a:rPr>
              <a:t>Ratifications</a:t>
            </a:r>
          </a:p>
          <a:p>
            <a:pPr algn="ctr"/>
            <a:r>
              <a:rPr lang="en-US" sz="3200">
                <a:solidFill>
                  <a:srgbClr val="FF0000"/>
                </a:solidFill>
              </a:rPr>
              <a:t>(17/05/2013)</a:t>
            </a:r>
            <a:endParaRPr lang="en-GB" sz="3200">
              <a:solidFill>
                <a:srgbClr val="FF3300"/>
              </a:solidFill>
            </a:endParaRPr>
          </a:p>
        </p:txBody>
      </p:sp>
      <p:sp>
        <p:nvSpPr>
          <p:cNvPr id="18437" name="Rectangle 5"/>
          <p:cNvSpPr>
            <a:spLocks noChangeArrowheads="1"/>
          </p:cNvSpPr>
          <p:nvPr/>
        </p:nvSpPr>
        <p:spPr bwMode="auto">
          <a:xfrm>
            <a:off x="304799" y="1341438"/>
            <a:ext cx="8683625" cy="444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17 countries; </a:t>
            </a:r>
          </a:p>
          <a:p>
            <a:pPr marL="457200" indent="-457200">
              <a:lnSpc>
                <a:spcPct val="80000"/>
              </a:lnSpc>
              <a:spcBef>
                <a:spcPct val="20000"/>
              </a:spcBef>
              <a:buFont typeface="Wingdings" pitchFamily="2" charset="2"/>
              <a:buChar char="Ø"/>
            </a:pPr>
            <a:r>
              <a:rPr lang="en-US" sz="2800" b="0" dirty="0" smtClean="0">
                <a:solidFill>
                  <a:srgbClr val="003300"/>
                </a:solidFill>
                <a:ea typeface="ＭＳ Ｐゴシック" charset="-128"/>
              </a:rPr>
              <a:t>Asia </a:t>
            </a:r>
            <a:r>
              <a:rPr lang="en-US" sz="2800" b="0" dirty="0">
                <a:solidFill>
                  <a:srgbClr val="003300"/>
                </a:solidFill>
                <a:ea typeface="ＭＳ Ｐゴシック" charset="-128"/>
              </a:rPr>
              <a:t>and the Pacific: China and Korea</a:t>
            </a:r>
          </a:p>
          <a:p>
            <a:pPr marL="457200" indent="-457200">
              <a:lnSpc>
                <a:spcPct val="80000"/>
              </a:lnSpc>
              <a:spcBef>
                <a:spcPct val="20000"/>
              </a:spcBef>
              <a:buFont typeface="Wingdings" pitchFamily="2" charset="2"/>
              <a:buChar char="Ø"/>
            </a:pPr>
            <a:r>
              <a:rPr lang="en-US" sz="2800" b="0" dirty="0" smtClean="0">
                <a:solidFill>
                  <a:srgbClr val="003300"/>
                </a:solidFill>
                <a:ea typeface="ＭＳ Ｐゴシック" charset="-128"/>
              </a:rPr>
              <a:t>America: </a:t>
            </a:r>
            <a:r>
              <a:rPr lang="en-US" sz="2800" b="0" dirty="0">
                <a:solidFill>
                  <a:srgbClr val="003300"/>
                </a:solidFill>
                <a:ea typeface="ＭＳ Ｐゴシック" charset="-128"/>
              </a:rPr>
              <a:t>Brazil, Colombia, Dominican Republic and Mexico;</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Africa: Burkina Faso, Tanzania and Zimbabwe,</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Arab States: Lebanon and Syria;</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Europe: Germany, Italy, Luxembourg, Norway, Poland and Sweden;   </a:t>
            </a:r>
            <a:endParaRPr lang="en-GB" sz="2800" b="0" dirty="0">
              <a:solidFill>
                <a:srgbClr val="003300"/>
              </a:solidFill>
              <a:ea typeface="ＭＳ Ｐゴシック" charset="-128"/>
            </a:endParaRPr>
          </a:p>
        </p:txBody>
      </p:sp>
    </p:spTree>
    <p:extLst>
      <p:ext uri="{BB962C8B-B14F-4D97-AF65-F5344CB8AC3E}">
        <p14:creationId xmlns:p14="http://schemas.microsoft.com/office/powerpoint/2010/main" val="1878568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Considerations</a:t>
            </a:r>
            <a:endParaRPr lang="en-US" i="1" dirty="0"/>
          </a:p>
        </p:txBody>
      </p:sp>
      <p:sp>
        <p:nvSpPr>
          <p:cNvPr id="3" name="Content Placeholder 2"/>
          <p:cNvSpPr>
            <a:spLocks noGrp="1"/>
          </p:cNvSpPr>
          <p:nvPr>
            <p:ph idx="1"/>
          </p:nvPr>
        </p:nvSpPr>
        <p:spPr/>
        <p:txBody>
          <a:bodyPr>
            <a:normAutofit fontScale="92500" lnSpcReduction="10000"/>
          </a:bodyPr>
          <a:lstStyle/>
          <a:p>
            <a:pPr marL="0" indent="0">
              <a:buNone/>
            </a:pPr>
            <a:r>
              <a:rPr lang="en-US" b="1" i="1" dirty="0" smtClean="0">
                <a:solidFill>
                  <a:srgbClr val="FF0000"/>
                </a:solidFill>
              </a:rPr>
              <a:t>Terminology</a:t>
            </a:r>
            <a:endParaRPr lang="en-US" b="1" i="1" dirty="0" smtClean="0">
              <a:solidFill>
                <a:srgbClr val="FF0000"/>
              </a:solidFill>
            </a:endParaRPr>
          </a:p>
          <a:p>
            <a:r>
              <a:rPr lang="en-US" sz="3100" b="1" dirty="0" smtClean="0"/>
              <a:t>Use of terminology unfamiliar to local populations may result in apathy, exclusion, hence higher vulnerability and risk.</a:t>
            </a:r>
          </a:p>
          <a:p>
            <a:endParaRPr lang="en-US" sz="3100" b="1" dirty="0" smtClean="0"/>
          </a:p>
          <a:p>
            <a:r>
              <a:rPr lang="en-US" sz="3100" b="1" dirty="0" smtClean="0"/>
              <a:t>Targeted </a:t>
            </a:r>
            <a:r>
              <a:rPr lang="en-US" sz="3100" b="1" dirty="0"/>
              <a:t>at technical and scientific </a:t>
            </a:r>
            <a:r>
              <a:rPr lang="en-US" sz="3100" b="1" dirty="0" smtClean="0"/>
              <a:t>community.. </a:t>
            </a:r>
            <a:r>
              <a:rPr lang="en-US" sz="3100" b="1" dirty="0"/>
              <a:t>if </a:t>
            </a:r>
            <a:r>
              <a:rPr lang="en-US" sz="3100" b="1" dirty="0" smtClean="0"/>
              <a:t>more “</a:t>
            </a:r>
            <a:r>
              <a:rPr lang="en-US" sz="3100" b="1" dirty="0" smtClean="0"/>
              <a:t>familiar language used</a:t>
            </a:r>
            <a:r>
              <a:rPr lang="en-US" sz="3100" b="1" dirty="0" smtClean="0"/>
              <a:t>:</a:t>
            </a:r>
          </a:p>
          <a:p>
            <a:pPr marL="0" indent="0" algn="ctr">
              <a:buNone/>
            </a:pPr>
            <a:endParaRPr lang="en-US" sz="3100" b="1" dirty="0" smtClean="0"/>
          </a:p>
          <a:p>
            <a:pPr marL="0" indent="0" algn="ctr">
              <a:buNone/>
            </a:pPr>
            <a:r>
              <a:rPr lang="en-US" sz="3100" b="1" dirty="0" smtClean="0"/>
              <a:t>... </a:t>
            </a:r>
            <a:r>
              <a:rPr lang="en-US" sz="3100" b="1" dirty="0"/>
              <a:t>would </a:t>
            </a:r>
            <a:r>
              <a:rPr lang="en-US" sz="3100" b="1" dirty="0" smtClean="0"/>
              <a:t>it make a difference?</a:t>
            </a:r>
            <a:endParaRPr lang="en-US" sz="3100" b="1" dirty="0"/>
          </a:p>
          <a:p>
            <a:endParaRPr lang="en-US" sz="3100" b="1" dirty="0"/>
          </a:p>
          <a:p>
            <a:endParaRPr lang="en-US" dirty="0"/>
          </a:p>
        </p:txBody>
      </p:sp>
    </p:spTree>
    <p:extLst>
      <p:ext uri="{BB962C8B-B14F-4D97-AF65-F5344CB8AC3E}">
        <p14:creationId xmlns:p14="http://schemas.microsoft.com/office/powerpoint/2010/main" val="3489442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Considerations</a:t>
            </a:r>
            <a:endParaRPr lang="en-US" dirty="0"/>
          </a:p>
        </p:txBody>
      </p:sp>
      <p:sp>
        <p:nvSpPr>
          <p:cNvPr id="3" name="Content Placeholder 2"/>
          <p:cNvSpPr>
            <a:spLocks noGrp="1"/>
          </p:cNvSpPr>
          <p:nvPr>
            <p:ph idx="1"/>
          </p:nvPr>
        </p:nvSpPr>
        <p:spPr>
          <a:xfrm>
            <a:off x="457200" y="1570037"/>
            <a:ext cx="8229600" cy="4525963"/>
          </a:xfrm>
        </p:spPr>
        <p:txBody>
          <a:bodyPr>
            <a:normAutofit lnSpcReduction="10000"/>
          </a:bodyPr>
          <a:lstStyle/>
          <a:p>
            <a:pPr marL="0" indent="0">
              <a:buNone/>
            </a:pPr>
            <a:r>
              <a:rPr lang="en-US" b="1" i="1" dirty="0" smtClean="0">
                <a:solidFill>
                  <a:srgbClr val="FF0000"/>
                </a:solidFill>
              </a:rPr>
              <a:t>Culture</a:t>
            </a:r>
            <a:endParaRPr lang="en-US" b="1" i="1" dirty="0">
              <a:solidFill>
                <a:srgbClr val="FF0000"/>
              </a:solidFill>
            </a:endParaRPr>
          </a:p>
          <a:p>
            <a:r>
              <a:rPr lang="en-US" b="1" dirty="0" smtClean="0"/>
              <a:t>Some labeling </a:t>
            </a:r>
            <a:r>
              <a:rPr lang="en-US" b="1" dirty="0"/>
              <a:t>and </a:t>
            </a:r>
            <a:r>
              <a:rPr lang="en-US" b="1" dirty="0" smtClean="0"/>
              <a:t>markings may not be sufficiently </a:t>
            </a:r>
            <a:r>
              <a:rPr lang="en-US" b="1" dirty="0"/>
              <a:t>culture </a:t>
            </a:r>
            <a:r>
              <a:rPr lang="en-US" b="1" dirty="0" smtClean="0"/>
              <a:t>sensitive.. </a:t>
            </a:r>
            <a:r>
              <a:rPr lang="en-US" b="1" dirty="0"/>
              <a:t>should address local traditions and </a:t>
            </a:r>
            <a:r>
              <a:rPr lang="en-US" b="1" dirty="0" smtClean="0"/>
              <a:t>culture for max effect.</a:t>
            </a:r>
          </a:p>
          <a:p>
            <a:pPr lvl="1"/>
            <a:r>
              <a:rPr lang="en-US" b="1" dirty="0" smtClean="0"/>
              <a:t>E.g. Red Cross / Red Crescent </a:t>
            </a:r>
          </a:p>
          <a:p>
            <a:pPr lvl="1"/>
            <a:r>
              <a:rPr lang="en-US" b="1" dirty="0" smtClean="0"/>
              <a:t>Are localized (precautionary) pictograms possible/useful ??? </a:t>
            </a:r>
          </a:p>
          <a:p>
            <a:r>
              <a:rPr lang="en-US" b="1" dirty="0" smtClean="0"/>
              <a:t>Believability is an issue for some societies which remain skeptical about these issues</a:t>
            </a:r>
            <a:endParaRPr lang="en-US" b="1" dirty="0"/>
          </a:p>
          <a:p>
            <a:endParaRPr lang="en-US" dirty="0"/>
          </a:p>
        </p:txBody>
      </p:sp>
    </p:spTree>
    <p:extLst>
      <p:ext uri="{BB962C8B-B14F-4D97-AF65-F5344CB8AC3E}">
        <p14:creationId xmlns:p14="http://schemas.microsoft.com/office/powerpoint/2010/main" val="3549335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Considerations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i="1" dirty="0" smtClean="0">
                <a:solidFill>
                  <a:srgbClr val="FF0000"/>
                </a:solidFill>
              </a:rPr>
              <a:t>Technology</a:t>
            </a:r>
            <a:endParaRPr lang="en-US" b="1" i="1" dirty="0">
              <a:solidFill>
                <a:srgbClr val="FF0000"/>
              </a:solidFill>
            </a:endParaRPr>
          </a:p>
          <a:p>
            <a:r>
              <a:rPr lang="en-US" b="1" dirty="0"/>
              <a:t>Lack of understanding of the subject ..... too </a:t>
            </a:r>
            <a:r>
              <a:rPr lang="en-US" b="1" dirty="0" smtClean="0"/>
              <a:t>technical </a:t>
            </a:r>
            <a:r>
              <a:rPr lang="en-US" b="1" dirty="0"/>
              <a:t>for </a:t>
            </a:r>
            <a:r>
              <a:rPr lang="en-US" b="1" dirty="0" smtClean="0"/>
              <a:t>average politician </a:t>
            </a:r>
            <a:r>
              <a:rPr lang="en-US" b="1" dirty="0"/>
              <a:t>and </a:t>
            </a:r>
            <a:r>
              <a:rPr lang="en-US" b="1" dirty="0" smtClean="0"/>
              <a:t>downstream stakeholders </a:t>
            </a:r>
            <a:r>
              <a:rPr lang="en-US" b="1" dirty="0"/>
              <a:t>as currently presented to them on </a:t>
            </a:r>
            <a:r>
              <a:rPr lang="en-US" b="1" dirty="0" smtClean="0"/>
              <a:t>labeling </a:t>
            </a:r>
            <a:r>
              <a:rPr lang="en-US" b="1" dirty="0"/>
              <a:t>and </a:t>
            </a:r>
            <a:r>
              <a:rPr lang="en-US" b="1" dirty="0" smtClean="0"/>
              <a:t>markings.</a:t>
            </a:r>
            <a:endParaRPr lang="en-US" b="1" dirty="0"/>
          </a:p>
          <a:p>
            <a:r>
              <a:rPr lang="en-US" b="1" dirty="0"/>
              <a:t>Generally seen as "not our business" </a:t>
            </a:r>
            <a:r>
              <a:rPr lang="en-US" b="1" dirty="0" smtClean="0"/>
              <a:t>and left to “the ones who understand”.</a:t>
            </a:r>
          </a:p>
          <a:p>
            <a:r>
              <a:rPr lang="en-US" b="1" dirty="0" smtClean="0"/>
              <a:t>Harmful chemicals seen </a:t>
            </a:r>
            <a:r>
              <a:rPr lang="en-US" b="1" dirty="0"/>
              <a:t>as </a:t>
            </a:r>
            <a:r>
              <a:rPr lang="en-US" b="1" dirty="0" smtClean="0"/>
              <a:t>just another risk in the "</a:t>
            </a:r>
            <a:r>
              <a:rPr lang="en-US" b="1" dirty="0"/>
              <a:t>life style" choices we make daily, including </a:t>
            </a:r>
            <a:r>
              <a:rPr lang="en-US" b="1" dirty="0" smtClean="0"/>
              <a:t>what we eat </a:t>
            </a:r>
            <a:r>
              <a:rPr lang="en-US" b="1" dirty="0"/>
              <a:t>and </a:t>
            </a:r>
            <a:r>
              <a:rPr lang="en-US" b="1" dirty="0" smtClean="0"/>
              <a:t>drink.</a:t>
            </a:r>
            <a:endParaRPr lang="en-US" b="1" dirty="0"/>
          </a:p>
          <a:p>
            <a:endParaRPr lang="en-US" dirty="0"/>
          </a:p>
        </p:txBody>
      </p:sp>
    </p:spTree>
    <p:extLst>
      <p:ext uri="{BB962C8B-B14F-4D97-AF65-F5344CB8AC3E}">
        <p14:creationId xmlns:p14="http://schemas.microsoft.com/office/powerpoint/2010/main" val="27263272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Considerations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i="1" dirty="0" smtClean="0">
                <a:solidFill>
                  <a:srgbClr val="FF0000"/>
                </a:solidFill>
              </a:rPr>
              <a:t>Policy / Administration</a:t>
            </a:r>
            <a:endParaRPr lang="en-US" b="1" i="1" dirty="0">
              <a:solidFill>
                <a:srgbClr val="FF0000"/>
              </a:solidFill>
            </a:endParaRPr>
          </a:p>
          <a:p>
            <a:r>
              <a:rPr lang="en-US" b="1" dirty="0" smtClean="0"/>
              <a:t>Difficult to </a:t>
            </a:r>
            <a:r>
              <a:rPr lang="en-US" b="1" dirty="0"/>
              <a:t>manage the sheer volume and complexity of ever increasing products and chemicals </a:t>
            </a:r>
            <a:r>
              <a:rPr lang="en-US" b="1" dirty="0" smtClean="0"/>
              <a:t>constantly emerging globally.</a:t>
            </a:r>
            <a:endParaRPr lang="en-US" b="1" dirty="0"/>
          </a:p>
          <a:p>
            <a:r>
              <a:rPr lang="en-US" b="1" dirty="0" smtClean="0"/>
              <a:t>Chemical Hazards </a:t>
            </a:r>
            <a:r>
              <a:rPr lang="en-US" b="1" dirty="0" smtClean="0"/>
              <a:t>(</a:t>
            </a:r>
            <a:r>
              <a:rPr lang="en-US" b="1" dirty="0" err="1" smtClean="0"/>
              <a:t>CiP</a:t>
            </a:r>
            <a:r>
              <a:rPr lang="en-US" b="1" dirty="0" smtClean="0"/>
              <a:t> /GHS) remains </a:t>
            </a:r>
            <a:r>
              <a:rPr lang="en-US" b="1" dirty="0"/>
              <a:t>largely </a:t>
            </a:r>
            <a:r>
              <a:rPr lang="en-US" b="1" dirty="0" smtClean="0"/>
              <a:t>a scientific </a:t>
            </a:r>
            <a:r>
              <a:rPr lang="en-US" b="1" dirty="0"/>
              <a:t>and strategic </a:t>
            </a:r>
            <a:r>
              <a:rPr lang="en-US" b="1" dirty="0" smtClean="0"/>
              <a:t>policy/administrative </a:t>
            </a:r>
            <a:r>
              <a:rPr lang="en-US" b="1" dirty="0" smtClean="0"/>
              <a:t>topic</a:t>
            </a:r>
            <a:endParaRPr lang="en-US" b="1" dirty="0"/>
          </a:p>
          <a:p>
            <a:r>
              <a:rPr lang="en-US" b="1" dirty="0"/>
              <a:t>Chemicals Hazard too much </a:t>
            </a:r>
            <a:r>
              <a:rPr lang="en-US" b="1" dirty="0" smtClean="0"/>
              <a:t>separated </a:t>
            </a:r>
            <a:r>
              <a:rPr lang="en-US" b="1" dirty="0"/>
              <a:t>from successful and well established Regional and National Comprehensive </a:t>
            </a:r>
            <a:r>
              <a:rPr lang="en-US" b="1" dirty="0" smtClean="0"/>
              <a:t>Multi-Hazard </a:t>
            </a:r>
            <a:r>
              <a:rPr lang="en-US" b="1" dirty="0"/>
              <a:t>Disaster Management </a:t>
            </a:r>
            <a:r>
              <a:rPr lang="en-US" b="1" dirty="0" smtClean="0"/>
              <a:t>models </a:t>
            </a:r>
            <a:r>
              <a:rPr lang="en-US" b="1" dirty="0"/>
              <a:t>which </a:t>
            </a:r>
            <a:r>
              <a:rPr lang="en-US" b="1" dirty="0" smtClean="0"/>
              <a:t>work well. </a:t>
            </a:r>
            <a:endParaRPr lang="en-US" b="1" dirty="0"/>
          </a:p>
        </p:txBody>
      </p:sp>
    </p:spTree>
    <p:extLst>
      <p:ext uri="{BB962C8B-B14F-4D97-AF65-F5344CB8AC3E}">
        <p14:creationId xmlns:p14="http://schemas.microsoft.com/office/powerpoint/2010/main" val="6801201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Considerations</a:t>
            </a:r>
            <a:endParaRPr lang="en-US" dirty="0"/>
          </a:p>
        </p:txBody>
      </p:sp>
      <p:sp>
        <p:nvSpPr>
          <p:cNvPr id="3" name="Content Placeholder 2"/>
          <p:cNvSpPr>
            <a:spLocks noGrp="1"/>
          </p:cNvSpPr>
          <p:nvPr>
            <p:ph idx="1"/>
          </p:nvPr>
        </p:nvSpPr>
        <p:spPr/>
        <p:txBody>
          <a:bodyPr>
            <a:normAutofit lnSpcReduction="10000"/>
          </a:bodyPr>
          <a:lstStyle/>
          <a:p>
            <a:pPr marL="0" indent="0">
              <a:lnSpc>
                <a:spcPct val="90000"/>
              </a:lnSpc>
              <a:buNone/>
            </a:pPr>
            <a:r>
              <a:rPr lang="en-US" b="1" i="1" dirty="0">
                <a:solidFill>
                  <a:srgbClr val="FF0000"/>
                </a:solidFill>
              </a:rPr>
              <a:t>Approach</a:t>
            </a:r>
          </a:p>
          <a:p>
            <a:pPr>
              <a:lnSpc>
                <a:spcPct val="90000"/>
              </a:lnSpc>
            </a:pPr>
            <a:r>
              <a:rPr lang="en-US" sz="2800" b="1" dirty="0" smtClean="0"/>
              <a:t>Strategic chemicals management agencies struggling to keep up with changes etc. at the international policy level, hence most conferences and trainings are for scientific and technical personnel. </a:t>
            </a:r>
          </a:p>
          <a:p>
            <a:pPr>
              <a:lnSpc>
                <a:spcPct val="90000"/>
              </a:lnSpc>
            </a:pPr>
            <a:r>
              <a:rPr lang="en-US" sz="2800" b="1" dirty="0" smtClean="0"/>
              <a:t>Not enough downstream events.</a:t>
            </a:r>
            <a:endParaRPr lang="en-US" sz="2800" b="1" dirty="0"/>
          </a:p>
          <a:p>
            <a:pPr>
              <a:lnSpc>
                <a:spcPct val="90000"/>
              </a:lnSpc>
            </a:pPr>
            <a:r>
              <a:rPr lang="en-US" sz="2800" b="1" dirty="0" smtClean="0"/>
              <a:t>Top down approach of starting with national GHS implementation is OK.... </a:t>
            </a:r>
            <a:r>
              <a:rPr lang="en-US" sz="2800" b="1" dirty="0"/>
              <a:t>but grass roots </a:t>
            </a:r>
            <a:r>
              <a:rPr lang="en-US" sz="2800" b="1" dirty="0" smtClean="0"/>
              <a:t>education </a:t>
            </a:r>
            <a:r>
              <a:rPr lang="en-US" sz="2800" b="1" dirty="0" err="1" smtClean="0"/>
              <a:t>programmes</a:t>
            </a:r>
            <a:r>
              <a:rPr lang="en-US" sz="2800" b="1" dirty="0" smtClean="0"/>
              <a:t> </a:t>
            </a:r>
            <a:r>
              <a:rPr lang="en-US" sz="2800" b="1" dirty="0"/>
              <a:t>should not wait on national implementation ... </a:t>
            </a:r>
            <a:r>
              <a:rPr lang="en-US" sz="2800" b="1" dirty="0" smtClean="0"/>
              <a:t>Both should be done simultaneously. (Top down / Bottom up)</a:t>
            </a:r>
            <a:endParaRPr lang="en-US" sz="2800" b="1" dirty="0"/>
          </a:p>
          <a:p>
            <a:endParaRPr lang="en-US" dirty="0"/>
          </a:p>
          <a:p>
            <a:endParaRPr lang="en-US" dirty="0"/>
          </a:p>
        </p:txBody>
      </p:sp>
    </p:spTree>
    <p:extLst>
      <p:ext uri="{BB962C8B-B14F-4D97-AF65-F5344CB8AC3E}">
        <p14:creationId xmlns:p14="http://schemas.microsoft.com/office/powerpoint/2010/main" val="2854713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4000"/>
            <a:lum/>
          </a:blip>
          <a:srcRect/>
          <a:stretch>
            <a:fillRect l="-247000" r="-24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Considerations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i="1" dirty="0" smtClean="0">
                <a:solidFill>
                  <a:srgbClr val="FF0000"/>
                </a:solidFill>
              </a:rPr>
              <a:t>Politics</a:t>
            </a:r>
            <a:endParaRPr lang="en-US" b="1" i="1" dirty="0">
              <a:solidFill>
                <a:srgbClr val="FF0000"/>
              </a:solidFill>
            </a:endParaRPr>
          </a:p>
          <a:p>
            <a:r>
              <a:rPr lang="en-US" b="1" dirty="0"/>
              <a:t>Not </a:t>
            </a:r>
            <a:r>
              <a:rPr lang="en-US" b="1" dirty="0" smtClean="0"/>
              <a:t>important enough for </a:t>
            </a:r>
            <a:r>
              <a:rPr lang="en-US" b="1" dirty="0"/>
              <a:t>political </a:t>
            </a:r>
            <a:r>
              <a:rPr lang="en-US" b="1" dirty="0" smtClean="0"/>
              <a:t>attention. No political imperative as no pressure from people and no international treaty deadlines.</a:t>
            </a:r>
            <a:endParaRPr lang="en-US" b="1" dirty="0"/>
          </a:p>
          <a:p>
            <a:pPr marL="0" indent="0">
              <a:buNone/>
            </a:pPr>
            <a:r>
              <a:rPr lang="en-US" b="1" i="1" dirty="0" smtClean="0">
                <a:solidFill>
                  <a:srgbClr val="FF0000"/>
                </a:solidFill>
              </a:rPr>
              <a:t>Finances</a:t>
            </a:r>
            <a:endParaRPr lang="en-US" b="1" i="1" dirty="0">
              <a:solidFill>
                <a:srgbClr val="FF0000"/>
              </a:solidFill>
            </a:endParaRPr>
          </a:p>
          <a:p>
            <a:r>
              <a:rPr lang="en-US" b="1" dirty="0" smtClean="0"/>
              <a:t>Scarce financial resources all consumed at Technical </a:t>
            </a:r>
            <a:r>
              <a:rPr lang="en-US" b="1" dirty="0"/>
              <a:t>and </a:t>
            </a:r>
            <a:r>
              <a:rPr lang="en-US" b="1" dirty="0" smtClean="0"/>
              <a:t>administrative levels and not enough spent </a:t>
            </a:r>
            <a:r>
              <a:rPr lang="en-US" b="1" dirty="0"/>
              <a:t>to address </a:t>
            </a:r>
            <a:r>
              <a:rPr lang="en-US" b="1" dirty="0" smtClean="0"/>
              <a:t>broader stakeholders </a:t>
            </a:r>
            <a:r>
              <a:rPr lang="en-US" b="1" dirty="0"/>
              <a:t>(people and environment interests)</a:t>
            </a:r>
          </a:p>
          <a:p>
            <a:endParaRPr lang="en-US" dirty="0"/>
          </a:p>
        </p:txBody>
      </p:sp>
    </p:spTree>
    <p:extLst>
      <p:ext uri="{BB962C8B-B14F-4D97-AF65-F5344CB8AC3E}">
        <p14:creationId xmlns:p14="http://schemas.microsoft.com/office/powerpoint/2010/main" val="11803238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Why </a:t>
            </a:r>
            <a:r>
              <a:rPr lang="en-US" b="1" i="1" dirty="0" smtClean="0"/>
              <a:t>NGOs</a:t>
            </a:r>
            <a:endParaRPr lang="en-US" i="1" dirty="0"/>
          </a:p>
        </p:txBody>
      </p:sp>
      <p:sp>
        <p:nvSpPr>
          <p:cNvPr id="3" name="Content Placeholder 2"/>
          <p:cNvSpPr>
            <a:spLocks noGrp="1"/>
          </p:cNvSpPr>
          <p:nvPr>
            <p:ph idx="1"/>
          </p:nvPr>
        </p:nvSpPr>
        <p:spPr/>
        <p:txBody>
          <a:bodyPr>
            <a:normAutofit fontScale="70000" lnSpcReduction="20000"/>
          </a:bodyPr>
          <a:lstStyle/>
          <a:p>
            <a:r>
              <a:rPr lang="en-US" b="1" i="1" dirty="0" smtClean="0"/>
              <a:t>Scientific </a:t>
            </a:r>
            <a:r>
              <a:rPr lang="en-US" b="1" i="1" dirty="0"/>
              <a:t>community focused on finding research funding</a:t>
            </a:r>
          </a:p>
          <a:p>
            <a:r>
              <a:rPr lang="en-US" b="1" i="1" dirty="0"/>
              <a:t>Responsible government agents overtasked, under funded and </a:t>
            </a:r>
            <a:r>
              <a:rPr lang="en-US" b="1" i="1" dirty="0" smtClean="0"/>
              <a:t>under prioritized </a:t>
            </a:r>
            <a:r>
              <a:rPr lang="en-US" b="1" i="1" dirty="0"/>
              <a:t>to adequately carry out mandates</a:t>
            </a:r>
          </a:p>
          <a:p>
            <a:r>
              <a:rPr lang="en-US" b="1" i="1" dirty="0"/>
              <a:t>No political imperative as not a voting issue .... </a:t>
            </a:r>
            <a:r>
              <a:rPr lang="en-US" b="1" i="1" dirty="0" smtClean="0"/>
              <a:t>hence underfunded government agencies….. hence </a:t>
            </a:r>
            <a:r>
              <a:rPr lang="en-US" b="1" i="1" dirty="0"/>
              <a:t>Non Governmental actors </a:t>
            </a:r>
            <a:r>
              <a:rPr lang="en-US" b="1" i="1" dirty="0" smtClean="0"/>
              <a:t>needed …. </a:t>
            </a:r>
          </a:p>
          <a:p>
            <a:r>
              <a:rPr lang="en-US" b="1" i="1" dirty="0" smtClean="0"/>
              <a:t>Reducing international funding to governments</a:t>
            </a:r>
          </a:p>
          <a:p>
            <a:r>
              <a:rPr lang="en-US" b="1" i="1" dirty="0" smtClean="0"/>
              <a:t>NGO neutrality</a:t>
            </a:r>
          </a:p>
          <a:p>
            <a:r>
              <a:rPr lang="en-US" b="1" i="1" dirty="0" smtClean="0"/>
              <a:t>Moves ownership further downstream</a:t>
            </a:r>
            <a:endParaRPr lang="en-US" b="1" i="1" dirty="0"/>
          </a:p>
          <a:p>
            <a:pPr marL="0" indent="0">
              <a:buNone/>
            </a:pPr>
            <a:endParaRPr lang="en-US" sz="3100" b="1" i="1" dirty="0" smtClean="0"/>
          </a:p>
          <a:p>
            <a:pPr marL="0" indent="0">
              <a:buNone/>
            </a:pPr>
            <a:r>
              <a:rPr lang="en-US" sz="3100" b="1" i="1" dirty="0" smtClean="0"/>
              <a:t>Caveat </a:t>
            </a:r>
            <a:r>
              <a:rPr lang="en-US" sz="3100" b="1" i="1" dirty="0"/>
              <a:t>*** NGOs </a:t>
            </a:r>
            <a:r>
              <a:rPr lang="en-US" sz="3100" b="1" i="1" dirty="0" smtClean="0"/>
              <a:t>don’t </a:t>
            </a:r>
            <a:r>
              <a:rPr lang="en-US" sz="3100" b="1" i="1" dirty="0"/>
              <a:t>all necessarily represent the consumer category of stakeholders unless explicitly set out as such and should not be assumed to do so ..... grass roots </a:t>
            </a:r>
            <a:r>
              <a:rPr lang="en-US" sz="3100" b="1" i="1" dirty="0" smtClean="0"/>
              <a:t>communities </a:t>
            </a:r>
            <a:r>
              <a:rPr lang="en-US" sz="3100" b="1" i="1" dirty="0" smtClean="0"/>
              <a:t>themselves should </a:t>
            </a:r>
            <a:r>
              <a:rPr lang="en-US" sz="3100" b="1" i="1" dirty="0"/>
              <a:t>be </a:t>
            </a:r>
            <a:r>
              <a:rPr lang="en-US" sz="3100" b="1" i="1" dirty="0" smtClean="0"/>
              <a:t>separately viewed </a:t>
            </a:r>
            <a:r>
              <a:rPr lang="en-US" sz="3100" b="1" i="1" dirty="0"/>
              <a:t>as </a:t>
            </a:r>
            <a:r>
              <a:rPr lang="en-US" sz="3100" b="1" i="1" dirty="0" smtClean="0"/>
              <a:t>stakeholders</a:t>
            </a:r>
            <a:endParaRPr lang="en-US" sz="3100" b="1" i="1" dirty="0"/>
          </a:p>
        </p:txBody>
      </p:sp>
    </p:spTree>
    <p:extLst>
      <p:ext uri="{BB962C8B-B14F-4D97-AF65-F5344CB8AC3E}">
        <p14:creationId xmlns:p14="http://schemas.microsoft.com/office/powerpoint/2010/main" val="603507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4"/>
          <p:cNvSpPr>
            <a:spLocks noChangeArrowheads="1"/>
          </p:cNvSpPr>
          <p:nvPr/>
        </p:nvSpPr>
        <p:spPr bwMode="auto">
          <a:xfrm>
            <a:off x="-396875" y="188913"/>
            <a:ext cx="9540875"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600" b="1" i="1" dirty="0" smtClean="0"/>
              <a:t>Applicable International Conventions</a:t>
            </a:r>
          </a:p>
          <a:p>
            <a:pPr algn="ctr"/>
            <a:r>
              <a:rPr lang="en-US" sz="3200" dirty="0" smtClean="0">
                <a:solidFill>
                  <a:srgbClr val="FF3300"/>
                </a:solidFill>
              </a:rPr>
              <a:t>ILO </a:t>
            </a:r>
            <a:r>
              <a:rPr lang="en-US" sz="3200" dirty="0">
                <a:solidFill>
                  <a:srgbClr val="FF3300"/>
                </a:solidFill>
              </a:rPr>
              <a:t>Conventions and Recommendations</a:t>
            </a:r>
          </a:p>
          <a:p>
            <a:pPr algn="ctr"/>
            <a:r>
              <a:rPr lang="en-US" sz="3200" dirty="0">
                <a:solidFill>
                  <a:srgbClr val="FF3300"/>
                </a:solidFill>
              </a:rPr>
              <a:t>Safety and Health in the Use of Chemicals</a:t>
            </a:r>
            <a:endParaRPr lang="en-GB" sz="3200" dirty="0">
              <a:solidFill>
                <a:srgbClr val="FF3300"/>
              </a:solidFill>
            </a:endParaRPr>
          </a:p>
        </p:txBody>
      </p:sp>
      <p:sp>
        <p:nvSpPr>
          <p:cNvPr id="2" name="Rectangle 1"/>
          <p:cNvSpPr/>
          <p:nvPr/>
        </p:nvSpPr>
        <p:spPr>
          <a:xfrm>
            <a:off x="444841" y="1981200"/>
            <a:ext cx="8231187" cy="2585323"/>
          </a:xfrm>
          <a:prstGeom prst="rect">
            <a:avLst/>
          </a:prstGeom>
        </p:spPr>
        <p:txBody>
          <a:bodyPr wrap="square">
            <a:spAutoFit/>
          </a:bodyPr>
          <a:lstStyle/>
          <a:p>
            <a:pPr marL="457200" indent="-457200">
              <a:lnSpc>
                <a:spcPct val="80000"/>
              </a:lnSpc>
              <a:spcBef>
                <a:spcPct val="20000"/>
              </a:spcBef>
              <a:buFont typeface="Wingdings" pitchFamily="2" charset="2"/>
              <a:buChar char="Ø"/>
              <a:defRPr/>
            </a:pPr>
            <a:r>
              <a:rPr lang="en-GB" altLang="zh-CN" dirty="0">
                <a:solidFill>
                  <a:srgbClr val="003300"/>
                </a:solidFill>
                <a:ea typeface="ＭＳ Ｐゴシック" pitchFamily="34" charset="-128"/>
              </a:rPr>
              <a:t>Occupational Safety and Health Convention, 1981 (No 155), its Protocol of 2002 and Recommendation (No 164)</a:t>
            </a:r>
            <a:r>
              <a:rPr lang="en-US" altLang="zh-CN" dirty="0">
                <a:solidFill>
                  <a:srgbClr val="003300"/>
                </a:solidFill>
                <a:ea typeface="ＭＳ Ｐゴシック" pitchFamily="34" charset="-128"/>
              </a:rPr>
              <a:t>;</a:t>
            </a:r>
          </a:p>
          <a:p>
            <a:pPr marL="457200" indent="-457200">
              <a:lnSpc>
                <a:spcPct val="80000"/>
              </a:lnSpc>
              <a:spcBef>
                <a:spcPct val="20000"/>
              </a:spcBef>
              <a:buFont typeface="Wingdings" pitchFamily="2" charset="2"/>
              <a:buChar char="Ø"/>
              <a:defRPr/>
            </a:pPr>
            <a:r>
              <a:rPr lang="en-GB" altLang="zh-CN" dirty="0">
                <a:solidFill>
                  <a:srgbClr val="003300"/>
                </a:solidFill>
                <a:ea typeface="ＭＳ Ｐゴシック" pitchFamily="34" charset="-128"/>
              </a:rPr>
              <a:t>Promotional Framework for Occupational Safety and Health Convention, 2006 (No 187) and Recommendation (No 197);</a:t>
            </a:r>
          </a:p>
          <a:p>
            <a:pPr marL="457200" indent="-457200">
              <a:lnSpc>
                <a:spcPct val="80000"/>
              </a:lnSpc>
              <a:spcBef>
                <a:spcPct val="20000"/>
              </a:spcBef>
              <a:buFont typeface="Wingdings" pitchFamily="2" charset="2"/>
              <a:buChar char="Ø"/>
              <a:defRPr/>
            </a:pPr>
            <a:r>
              <a:rPr lang="en-GB" altLang="zh-CN" dirty="0">
                <a:solidFill>
                  <a:srgbClr val="003300"/>
                </a:solidFill>
                <a:ea typeface="ＭＳ Ｐゴシック" pitchFamily="34" charset="-128"/>
              </a:rPr>
              <a:t>Labour Inspection Convention, 1947 (No 81), its Protocol of 1995 and Recommendation (No 81); </a:t>
            </a:r>
          </a:p>
          <a:p>
            <a:pPr marL="457200" indent="-457200">
              <a:lnSpc>
                <a:spcPct val="80000"/>
              </a:lnSpc>
              <a:spcBef>
                <a:spcPct val="20000"/>
              </a:spcBef>
              <a:buFont typeface="Wingdings" pitchFamily="2" charset="2"/>
              <a:buChar char="Ø"/>
              <a:defRPr/>
            </a:pPr>
            <a:r>
              <a:rPr lang="en-GB" dirty="0">
                <a:solidFill>
                  <a:srgbClr val="FF0000"/>
                </a:solidFill>
                <a:ea typeface="ＭＳ Ｐゴシック" pitchFamily="34" charset="-128"/>
              </a:rPr>
              <a:t>Chemicals Convention, 1990 (No</a:t>
            </a:r>
            <a:r>
              <a:rPr lang="en-US" dirty="0">
                <a:solidFill>
                  <a:srgbClr val="FF0000"/>
                </a:solidFill>
                <a:ea typeface="ＭＳ Ｐゴシック" pitchFamily="34" charset="-128"/>
              </a:rPr>
              <a:t>170) and Recommendation (No 177);</a:t>
            </a:r>
          </a:p>
          <a:p>
            <a:pPr marL="457200" indent="-457200">
              <a:lnSpc>
                <a:spcPct val="80000"/>
              </a:lnSpc>
              <a:spcBef>
                <a:spcPct val="20000"/>
              </a:spcBef>
              <a:buFont typeface="Wingdings" pitchFamily="2" charset="2"/>
              <a:buChar char="Ø"/>
              <a:defRPr/>
            </a:pPr>
            <a:r>
              <a:rPr lang="en-US" dirty="0">
                <a:solidFill>
                  <a:srgbClr val="003300"/>
                </a:solidFill>
                <a:ea typeface="ＭＳ Ｐゴシック" pitchFamily="34" charset="-128"/>
              </a:rPr>
              <a:t>Prevention of Major Industrial Accidents Convention, 1993 (No 174) and Recommendation (No 181);</a:t>
            </a:r>
          </a:p>
          <a:p>
            <a:pPr marL="457200" indent="-457200">
              <a:lnSpc>
                <a:spcPct val="80000"/>
              </a:lnSpc>
              <a:spcBef>
                <a:spcPct val="20000"/>
              </a:spcBef>
              <a:buFont typeface="Wingdings" pitchFamily="2" charset="2"/>
              <a:buChar char="Ø"/>
              <a:defRPr/>
            </a:pPr>
            <a:r>
              <a:rPr lang="en-US" dirty="0">
                <a:solidFill>
                  <a:srgbClr val="003300"/>
                </a:solidFill>
                <a:ea typeface="ＭＳ Ｐゴシック" pitchFamily="34" charset="-128"/>
              </a:rPr>
              <a:t>Specific hazards (e.g. lead, benzene, working environment); </a:t>
            </a:r>
            <a:endParaRPr lang="en-US" dirty="0">
              <a:solidFill>
                <a:srgbClr val="003300"/>
              </a:solidFill>
              <a:ea typeface="ＭＳ Ｐゴシック" pitchFamily="34" charset="-128"/>
            </a:endParaRPr>
          </a:p>
        </p:txBody>
      </p:sp>
    </p:spTree>
    <p:extLst>
      <p:ext uri="{BB962C8B-B14F-4D97-AF65-F5344CB8AC3E}">
        <p14:creationId xmlns:p14="http://schemas.microsoft.com/office/powerpoint/2010/main" val="36886767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What Role for </a:t>
            </a:r>
            <a:r>
              <a:rPr lang="en-US" b="1" i="1" dirty="0" smtClean="0"/>
              <a:t>NGOs</a:t>
            </a:r>
            <a:endParaRPr lang="en-US" i="1" dirty="0"/>
          </a:p>
        </p:txBody>
      </p:sp>
      <p:sp>
        <p:nvSpPr>
          <p:cNvPr id="3" name="Content Placeholder 2"/>
          <p:cNvSpPr>
            <a:spLocks noGrp="1"/>
          </p:cNvSpPr>
          <p:nvPr>
            <p:ph idx="1"/>
          </p:nvPr>
        </p:nvSpPr>
        <p:spPr/>
        <p:txBody>
          <a:bodyPr>
            <a:normAutofit lnSpcReduction="10000"/>
          </a:bodyPr>
          <a:lstStyle/>
          <a:p>
            <a:pPr marL="0" indent="0" algn="ctr">
              <a:buNone/>
            </a:pPr>
            <a:r>
              <a:rPr lang="en-US" b="1" i="1" dirty="0" smtClean="0"/>
              <a:t>“</a:t>
            </a:r>
            <a:r>
              <a:rPr lang="en-US" b="1" i="1" dirty="0" smtClean="0"/>
              <a:t>Work with all actors in promoting </a:t>
            </a:r>
            <a:r>
              <a:rPr lang="en-US" b="1" i="1" dirty="0"/>
              <a:t>and applying an NGO approach to the </a:t>
            </a:r>
            <a:r>
              <a:rPr lang="en-US" b="1" i="1" dirty="0" smtClean="0"/>
              <a:t>toxic chemicals </a:t>
            </a:r>
            <a:r>
              <a:rPr lang="en-US" b="1" i="1" dirty="0"/>
              <a:t>agenda, (including implementation of GHS) geared </a:t>
            </a:r>
            <a:r>
              <a:rPr lang="en-US" b="1" i="1" dirty="0" smtClean="0"/>
              <a:t>but not limited to </a:t>
            </a:r>
            <a:r>
              <a:rPr lang="en-US" b="1" i="1" dirty="0"/>
              <a:t>interpreting and transforming </a:t>
            </a:r>
            <a:r>
              <a:rPr lang="en-US" b="1" i="1" dirty="0" smtClean="0"/>
              <a:t>technical </a:t>
            </a:r>
            <a:r>
              <a:rPr lang="en-US" b="1" i="1" dirty="0"/>
              <a:t>and scientific </a:t>
            </a:r>
            <a:r>
              <a:rPr lang="en-US" b="1" i="1" dirty="0" smtClean="0"/>
              <a:t>information to </a:t>
            </a:r>
            <a:r>
              <a:rPr lang="en-US" b="1" i="1" dirty="0"/>
              <a:t>grass roots stakeholder education, awareness and </a:t>
            </a:r>
            <a:r>
              <a:rPr lang="en-US" b="1" i="1" dirty="0" smtClean="0"/>
              <a:t>action</a:t>
            </a:r>
            <a:r>
              <a:rPr lang="en-US" b="1" i="1" dirty="0" smtClean="0"/>
              <a:t>”</a:t>
            </a:r>
          </a:p>
          <a:p>
            <a:pPr marL="0" indent="0">
              <a:buNone/>
            </a:pPr>
            <a:endParaRPr lang="en-US" b="1" i="1" dirty="0"/>
          </a:p>
          <a:p>
            <a:pPr marL="0" indent="0" algn="ctr">
              <a:buNone/>
            </a:pPr>
            <a:r>
              <a:rPr lang="en-US" i="1" dirty="0" smtClean="0"/>
              <a:t>“Helping to tip the balance” </a:t>
            </a:r>
            <a:endParaRPr lang="en-US" i="1" dirty="0"/>
          </a:p>
          <a:p>
            <a:endParaRPr lang="en-US" dirty="0"/>
          </a:p>
        </p:txBody>
      </p:sp>
    </p:spTree>
    <p:extLst>
      <p:ext uri="{BB962C8B-B14F-4D97-AF65-F5344CB8AC3E}">
        <p14:creationId xmlns:p14="http://schemas.microsoft.com/office/powerpoint/2010/main" val="41755577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AU" sz="3600" b="1" i="1" dirty="0" smtClean="0">
                <a:solidFill>
                  <a:srgbClr val="C00000"/>
                </a:solidFill>
              </a:rPr>
              <a:t>GHS </a:t>
            </a:r>
            <a:r>
              <a:rPr lang="en-AU" sz="3600" b="1" i="1" dirty="0" smtClean="0">
                <a:solidFill>
                  <a:srgbClr val="C00000"/>
                </a:solidFill>
              </a:rPr>
              <a:t>Capacity </a:t>
            </a:r>
            <a:r>
              <a:rPr lang="en-AU" sz="3600" b="1" i="1" dirty="0" smtClean="0">
                <a:solidFill>
                  <a:srgbClr val="C00000"/>
                </a:solidFill>
              </a:rPr>
              <a:t>Building Action  Plan</a:t>
            </a:r>
            <a:endParaRPr lang="en-GB" sz="3600" b="1" i="1" dirty="0" smtClean="0">
              <a:solidFill>
                <a:srgbClr val="C00000"/>
              </a:solidFill>
            </a:endParaRP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None/>
              <a:defRPr/>
            </a:pPr>
            <a:r>
              <a:rPr lang="en-AU" dirty="0" smtClean="0"/>
              <a:t>		    </a:t>
            </a:r>
            <a:r>
              <a:rPr lang="en-AU" dirty="0" smtClean="0"/>
              <a:t>National </a:t>
            </a:r>
            <a:r>
              <a:rPr lang="en-AU" dirty="0" smtClean="0"/>
              <a:t>C</a:t>
            </a:r>
            <a:r>
              <a:rPr lang="en-AU" dirty="0" smtClean="0"/>
              <a:t>oordination Mechanism</a:t>
            </a:r>
            <a:endParaRPr lang="en-AU" dirty="0" smtClean="0"/>
          </a:p>
          <a:p>
            <a:pPr eaLnBrk="1" fontAlgn="auto" hangingPunct="1">
              <a:spcAft>
                <a:spcPts val="0"/>
              </a:spcAft>
              <a:buFont typeface="Arial" pitchFamily="34" charset="0"/>
              <a:buNone/>
              <a:defRPr/>
            </a:pPr>
            <a:r>
              <a:rPr lang="en-AU" dirty="0" smtClean="0"/>
              <a:t>					    	</a:t>
            </a:r>
          </a:p>
          <a:p>
            <a:pPr eaLnBrk="1" fontAlgn="auto" hangingPunct="1">
              <a:spcAft>
                <a:spcPts val="0"/>
              </a:spcAft>
              <a:buFont typeface="Arial" pitchFamily="34" charset="0"/>
              <a:buNone/>
              <a:defRPr/>
            </a:pPr>
            <a:r>
              <a:rPr lang="en-AU" dirty="0" smtClean="0"/>
              <a:t>Implementation </a:t>
            </a:r>
            <a:r>
              <a:rPr lang="en-AU" dirty="0" smtClean="0"/>
              <a:t>				</a:t>
            </a:r>
            <a:r>
              <a:rPr lang="en-AU" dirty="0" smtClean="0"/>
              <a:t>Focal Point</a:t>
            </a:r>
            <a:endParaRPr lang="en-AU" dirty="0" smtClean="0"/>
          </a:p>
          <a:p>
            <a:pPr eaLnBrk="1" fontAlgn="auto" hangingPunct="1">
              <a:spcAft>
                <a:spcPts val="0"/>
              </a:spcAft>
              <a:buFont typeface="Arial" pitchFamily="34" charset="0"/>
              <a:buNone/>
              <a:defRPr/>
            </a:pPr>
            <a:r>
              <a:rPr lang="en-AU" dirty="0" smtClean="0"/>
              <a:t>				</a:t>
            </a:r>
            <a:r>
              <a:rPr lang="en-AU" b="1" dirty="0" smtClean="0">
                <a:solidFill>
                  <a:srgbClr val="C00000"/>
                </a:solidFill>
              </a:rPr>
              <a:t>stakeholders</a:t>
            </a:r>
            <a:r>
              <a:rPr lang="en-AU" dirty="0" smtClean="0"/>
              <a:t>	</a:t>
            </a:r>
          </a:p>
          <a:p>
            <a:pPr eaLnBrk="1" fontAlgn="auto" hangingPunct="1">
              <a:spcAft>
                <a:spcPts val="0"/>
              </a:spcAft>
              <a:buFont typeface="Arial" pitchFamily="34" charset="0"/>
              <a:buNone/>
              <a:defRPr/>
            </a:pPr>
            <a:r>
              <a:rPr lang="en-AU" dirty="0" smtClean="0"/>
              <a:t>Comprehensibility		      </a:t>
            </a:r>
            <a:r>
              <a:rPr lang="en-AU" dirty="0" smtClean="0"/>
              <a:t>Capacity Building</a:t>
            </a:r>
            <a:endParaRPr lang="en-AU" dirty="0" smtClean="0"/>
          </a:p>
          <a:p>
            <a:pPr eaLnBrk="1" fontAlgn="auto" hangingPunct="1">
              <a:spcAft>
                <a:spcPts val="0"/>
              </a:spcAft>
              <a:buFont typeface="Arial" pitchFamily="34" charset="0"/>
              <a:buNone/>
              <a:defRPr/>
            </a:pPr>
            <a:r>
              <a:rPr lang="en-AU" dirty="0" smtClean="0"/>
              <a:t>Testing</a:t>
            </a:r>
            <a:endParaRPr lang="en-AU" dirty="0" smtClean="0"/>
          </a:p>
          <a:p>
            <a:pPr eaLnBrk="1" fontAlgn="auto" hangingPunct="1">
              <a:spcAft>
                <a:spcPts val="0"/>
              </a:spcAft>
              <a:buFont typeface="Arial" pitchFamily="34" charset="0"/>
              <a:buNone/>
              <a:defRPr/>
            </a:pPr>
            <a:endParaRPr lang="en-AU" dirty="0" smtClean="0"/>
          </a:p>
          <a:p>
            <a:pPr eaLnBrk="1" fontAlgn="auto" hangingPunct="1">
              <a:spcAft>
                <a:spcPts val="0"/>
              </a:spcAft>
              <a:buFont typeface="Arial" pitchFamily="34" charset="0"/>
              <a:buNone/>
              <a:defRPr/>
            </a:pPr>
            <a:r>
              <a:rPr lang="en-AU" dirty="0" smtClean="0"/>
              <a:t>			</a:t>
            </a:r>
            <a:r>
              <a:rPr lang="en-AU" dirty="0" smtClean="0"/>
              <a:t>Training </a:t>
            </a:r>
            <a:r>
              <a:rPr lang="en-AU" dirty="0" smtClean="0"/>
              <a:t>&amp; </a:t>
            </a:r>
            <a:r>
              <a:rPr lang="en-AU" dirty="0" smtClean="0"/>
              <a:t>Awareness Raising</a:t>
            </a:r>
            <a:r>
              <a:rPr lang="en-AU" dirty="0" smtClean="0"/>
              <a:t>						</a:t>
            </a:r>
            <a:endParaRPr lang="en-GB" dirty="0"/>
          </a:p>
        </p:txBody>
      </p:sp>
      <p:sp>
        <p:nvSpPr>
          <p:cNvPr id="4" name="Footer Placeholder 3"/>
          <p:cNvSpPr>
            <a:spLocks noGrp="1"/>
          </p:cNvSpPr>
          <p:nvPr>
            <p:ph type="ftr" sz="quarter" idx="11"/>
          </p:nvPr>
        </p:nvSpPr>
        <p:spPr/>
        <p:txBody>
          <a:bodyPr/>
          <a:lstStyle/>
          <a:p>
            <a:pPr>
              <a:defRPr/>
            </a:pPr>
            <a:r>
              <a:rPr lang="en-AU" sz="1400" dirty="0"/>
              <a:t>UNITAR/ILO GHS Review Conference for SE Asia 2013 KL</a:t>
            </a:r>
            <a:endParaRPr lang="en-GB" sz="1400" dirty="0"/>
          </a:p>
        </p:txBody>
      </p:sp>
      <p:sp>
        <p:nvSpPr>
          <p:cNvPr id="5" name="Slide Number Placeholder 4"/>
          <p:cNvSpPr>
            <a:spLocks noGrp="1"/>
          </p:cNvSpPr>
          <p:nvPr>
            <p:ph type="sldNum" sz="quarter" idx="12"/>
          </p:nvPr>
        </p:nvSpPr>
        <p:spPr/>
        <p:txBody>
          <a:bodyPr/>
          <a:lstStyle/>
          <a:p>
            <a:pPr>
              <a:defRPr/>
            </a:pPr>
            <a:fld id="{F8D3C946-53BC-4614-B748-B24144A85612}" type="slidenum">
              <a:rPr lang="en-GB"/>
              <a:pPr>
                <a:defRPr/>
              </a:pPr>
              <a:t>21</a:t>
            </a:fld>
            <a:endParaRPr lang="en-GB"/>
          </a:p>
        </p:txBody>
      </p:sp>
      <p:cxnSp>
        <p:nvCxnSpPr>
          <p:cNvPr id="10" name="Straight Arrow Connector 9"/>
          <p:cNvCxnSpPr/>
          <p:nvPr/>
        </p:nvCxnSpPr>
        <p:spPr>
          <a:xfrm>
            <a:off x="5364163" y="2133600"/>
            <a:ext cx="792162" cy="503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588125" y="2997200"/>
            <a:ext cx="71438" cy="647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6084888" y="4221163"/>
            <a:ext cx="452437" cy="8429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2124075" y="4221163"/>
            <a:ext cx="576263" cy="7921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2051050" y="3068638"/>
            <a:ext cx="0" cy="5048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1979613" y="1989138"/>
            <a:ext cx="863600" cy="5762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5-Point Star 44"/>
          <p:cNvSpPr/>
          <p:nvPr/>
        </p:nvSpPr>
        <p:spPr>
          <a:xfrm>
            <a:off x="4067175" y="21336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46" name="5-Point Star 45"/>
          <p:cNvSpPr/>
          <p:nvPr/>
        </p:nvSpPr>
        <p:spPr>
          <a:xfrm>
            <a:off x="3995738" y="3789363"/>
            <a:ext cx="1058862" cy="10795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3831744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fontScale="85000" lnSpcReduction="20000"/>
          </a:bodyPr>
          <a:lstStyle/>
          <a:p>
            <a:pPr marL="0" indent="0" algn="ctr">
              <a:buNone/>
            </a:pPr>
            <a:r>
              <a:rPr lang="en-US" sz="2400" b="1" i="1" dirty="0" smtClean="0"/>
              <a:t>(gap-filling for </a:t>
            </a:r>
            <a:r>
              <a:rPr lang="en-US" sz="2400" b="1" i="1" dirty="0"/>
              <a:t>responsible </a:t>
            </a:r>
            <a:r>
              <a:rPr lang="en-US" sz="2400" b="1" i="1" dirty="0" smtClean="0"/>
              <a:t>government agencies)</a:t>
            </a:r>
            <a:endParaRPr lang="en-US" sz="2400" b="1" i="1" dirty="0"/>
          </a:p>
          <a:p>
            <a:pPr marL="0" indent="0">
              <a:buNone/>
            </a:pPr>
            <a:r>
              <a:rPr lang="en-US" b="1" dirty="0" smtClean="0"/>
              <a:t>1. </a:t>
            </a:r>
            <a:r>
              <a:rPr lang="en-US" b="1" dirty="0" smtClean="0"/>
              <a:t>Education and Awareness Projects</a:t>
            </a:r>
            <a:endParaRPr lang="en-US" b="1" dirty="0"/>
          </a:p>
          <a:p>
            <a:pPr lvl="1" indent="-342900"/>
            <a:r>
              <a:rPr lang="en-US" b="1" dirty="0" smtClean="0"/>
              <a:t>Actions </a:t>
            </a:r>
            <a:r>
              <a:rPr lang="en-US" b="1" dirty="0"/>
              <a:t>needed to protect these Communities</a:t>
            </a:r>
          </a:p>
          <a:p>
            <a:pPr lvl="2"/>
            <a:r>
              <a:rPr lang="en-US" b="1" i="1" dirty="0" smtClean="0"/>
              <a:t>GHS education in </a:t>
            </a:r>
            <a:r>
              <a:rPr lang="en-US" b="1" i="1" dirty="0"/>
              <a:t>School </a:t>
            </a:r>
            <a:r>
              <a:rPr lang="en-US" b="1" i="1" dirty="0" smtClean="0"/>
              <a:t>/ Curriculum</a:t>
            </a:r>
          </a:p>
          <a:p>
            <a:pPr lvl="2"/>
            <a:r>
              <a:rPr lang="en-US" b="1" i="1" dirty="0"/>
              <a:t>Development of e-learning media </a:t>
            </a:r>
            <a:br>
              <a:rPr lang="en-US" b="1" i="1" dirty="0"/>
            </a:br>
            <a:r>
              <a:rPr lang="en-US" b="1" i="1" dirty="0"/>
              <a:t>for students at all levels </a:t>
            </a:r>
            <a:endParaRPr lang="th-TH" b="1" i="1" dirty="0"/>
          </a:p>
          <a:p>
            <a:pPr lvl="2"/>
            <a:r>
              <a:rPr lang="en-US" b="1" i="1" dirty="0"/>
              <a:t>Development of awareness  raising materials </a:t>
            </a:r>
            <a:br>
              <a:rPr lang="en-US" b="1" i="1" dirty="0"/>
            </a:br>
            <a:r>
              <a:rPr lang="en-US" altLang="ja-JP" b="1" i="1" dirty="0"/>
              <a:t> </a:t>
            </a:r>
            <a:r>
              <a:rPr lang="en-US" b="1" i="1" dirty="0"/>
              <a:t>for kids, consumers and the public </a:t>
            </a:r>
            <a:endParaRPr lang="en-US" b="1" i="1" dirty="0" smtClean="0"/>
          </a:p>
          <a:p>
            <a:pPr lvl="2"/>
            <a:r>
              <a:rPr lang="en-US" b="1" i="1" dirty="0"/>
              <a:t>Creation of Animation Multimedia </a:t>
            </a:r>
            <a:endParaRPr lang="en-US" b="1" i="1" dirty="0" smtClean="0"/>
          </a:p>
          <a:p>
            <a:pPr lvl="3"/>
            <a:r>
              <a:rPr lang="en-US" b="1" i="1" dirty="0" smtClean="0"/>
              <a:t>How </a:t>
            </a:r>
            <a:r>
              <a:rPr lang="en-US" b="1" i="1" dirty="0"/>
              <a:t>to read </a:t>
            </a:r>
            <a:r>
              <a:rPr lang="en-US" b="1" i="1" dirty="0" smtClean="0"/>
              <a:t>labels / Safety Data Sheets</a:t>
            </a:r>
            <a:endParaRPr lang="en-US" b="1" i="1" dirty="0"/>
          </a:p>
          <a:p>
            <a:pPr lvl="2"/>
            <a:r>
              <a:rPr lang="en-US" b="1" i="1" dirty="0"/>
              <a:t>Simple methods (Toolkits) to determine: </a:t>
            </a:r>
          </a:p>
          <a:p>
            <a:pPr lvl="3"/>
            <a:r>
              <a:rPr lang="en-US" b="1" i="1" dirty="0"/>
              <a:t>Effects of chemicals / products</a:t>
            </a:r>
          </a:p>
          <a:p>
            <a:pPr lvl="3"/>
            <a:r>
              <a:rPr lang="en-US" b="1" i="1" dirty="0"/>
              <a:t>Immediate actions to take if </a:t>
            </a:r>
            <a:r>
              <a:rPr lang="en-US" b="1" i="1" dirty="0" smtClean="0"/>
              <a:t>exposed </a:t>
            </a:r>
          </a:p>
          <a:p>
            <a:pPr lvl="2"/>
            <a:r>
              <a:rPr lang="en-US" b="1" i="1" dirty="0" smtClean="0"/>
              <a:t>More …….</a:t>
            </a:r>
            <a:endParaRPr lang="en-US" b="1" i="1" dirty="0"/>
          </a:p>
        </p:txBody>
      </p:sp>
    </p:spTree>
    <p:extLst>
      <p:ext uri="{BB962C8B-B14F-4D97-AF65-F5344CB8AC3E}">
        <p14:creationId xmlns:p14="http://schemas.microsoft.com/office/powerpoint/2010/main" val="2784798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lstStyle/>
          <a:p>
            <a:pPr marL="0" indent="0">
              <a:buNone/>
            </a:pPr>
            <a:r>
              <a:rPr lang="en-US" b="1" dirty="0" smtClean="0"/>
              <a:t>2. Sensitization Projects </a:t>
            </a:r>
            <a:endParaRPr lang="en-US" b="1" dirty="0"/>
          </a:p>
          <a:p>
            <a:pPr lvl="1"/>
            <a:r>
              <a:rPr lang="en-US" dirty="0"/>
              <a:t>Donors (Local and International) </a:t>
            </a:r>
          </a:p>
          <a:p>
            <a:pPr lvl="1"/>
            <a:r>
              <a:rPr lang="en-US" dirty="0"/>
              <a:t>Financiers – </a:t>
            </a:r>
            <a:r>
              <a:rPr lang="en-US" dirty="0" smtClean="0"/>
              <a:t>Regional Development Banks, </a:t>
            </a:r>
            <a:r>
              <a:rPr lang="en-US" dirty="0" err="1" smtClean="0"/>
              <a:t>etc</a:t>
            </a:r>
            <a:endParaRPr lang="en-US" dirty="0"/>
          </a:p>
          <a:p>
            <a:pPr lvl="1"/>
            <a:r>
              <a:rPr lang="en-US" dirty="0"/>
              <a:t>Communities </a:t>
            </a:r>
            <a:r>
              <a:rPr lang="en-US" dirty="0" smtClean="0"/>
              <a:t>– Industry, Grass roots, Government workers </a:t>
            </a:r>
            <a:r>
              <a:rPr lang="en-US" dirty="0"/>
              <a:t>and other Interests</a:t>
            </a:r>
          </a:p>
          <a:p>
            <a:pPr lvl="2"/>
            <a:r>
              <a:rPr lang="en-US" b="1" dirty="0" err="1" smtClean="0"/>
              <a:t>Eg</a:t>
            </a:r>
            <a:r>
              <a:rPr lang="en-US" b="1" dirty="0" smtClean="0"/>
              <a:t> Presentations </a:t>
            </a:r>
            <a:r>
              <a:rPr lang="en-US" b="1" dirty="0"/>
              <a:t>at Community meetings / Staff Welfare meetings</a:t>
            </a:r>
          </a:p>
          <a:p>
            <a:pPr lvl="1"/>
            <a:endParaRPr lang="en-US" dirty="0">
              <a:solidFill>
                <a:srgbClr val="FF0000"/>
              </a:solidFill>
            </a:endParaRPr>
          </a:p>
          <a:p>
            <a:endParaRPr lang="en-US" dirty="0">
              <a:solidFill>
                <a:srgbClr val="FF0000"/>
              </a:solidFill>
            </a:endParaRPr>
          </a:p>
          <a:p>
            <a:endParaRPr lang="en-US" dirty="0"/>
          </a:p>
        </p:txBody>
      </p:sp>
    </p:spTree>
    <p:extLst>
      <p:ext uri="{BB962C8B-B14F-4D97-AF65-F5344CB8AC3E}">
        <p14:creationId xmlns:p14="http://schemas.microsoft.com/office/powerpoint/2010/main" val="3664046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3. </a:t>
            </a:r>
            <a:r>
              <a:rPr lang="en-US" b="1" dirty="0" smtClean="0"/>
              <a:t>Capacity </a:t>
            </a:r>
            <a:r>
              <a:rPr lang="en-US" b="1" dirty="0" smtClean="0"/>
              <a:t>Building Projects</a:t>
            </a:r>
            <a:endParaRPr lang="en-US" b="1" dirty="0"/>
          </a:p>
          <a:p>
            <a:pPr lvl="1"/>
            <a:r>
              <a:rPr lang="en-US" b="1" dirty="0" smtClean="0"/>
              <a:t>Workshops</a:t>
            </a:r>
            <a:endParaRPr lang="en-US" b="1" dirty="0"/>
          </a:p>
          <a:p>
            <a:pPr lvl="2"/>
            <a:r>
              <a:rPr lang="en-US" dirty="0" smtClean="0"/>
              <a:t>Facilitate Consultations (National and Regional) </a:t>
            </a:r>
            <a:endParaRPr lang="en-US" dirty="0"/>
          </a:p>
          <a:p>
            <a:pPr lvl="2"/>
            <a:r>
              <a:rPr lang="en-US" dirty="0" smtClean="0"/>
              <a:t>National Agency </a:t>
            </a:r>
            <a:r>
              <a:rPr lang="en-US" dirty="0"/>
              <a:t>Trainings</a:t>
            </a:r>
          </a:p>
          <a:p>
            <a:pPr lvl="2"/>
            <a:r>
              <a:rPr lang="en-US" dirty="0" smtClean="0"/>
              <a:t>Community Trainings</a:t>
            </a:r>
          </a:p>
          <a:p>
            <a:pPr lvl="3"/>
            <a:r>
              <a:rPr lang="en-US" dirty="0" smtClean="0"/>
              <a:t>Training of Trainers </a:t>
            </a:r>
            <a:endParaRPr lang="en-US" dirty="0"/>
          </a:p>
          <a:p>
            <a:pPr lvl="1"/>
            <a:r>
              <a:rPr lang="en-US" b="1" dirty="0" smtClean="0"/>
              <a:t>Simulation </a:t>
            </a:r>
            <a:r>
              <a:rPr lang="en-US" b="1" dirty="0"/>
              <a:t>Exercises</a:t>
            </a:r>
          </a:p>
          <a:p>
            <a:endParaRPr lang="en-US" dirty="0"/>
          </a:p>
        </p:txBody>
      </p:sp>
    </p:spTree>
    <p:extLst>
      <p:ext uri="{BB962C8B-B14F-4D97-AF65-F5344CB8AC3E}">
        <p14:creationId xmlns:p14="http://schemas.microsoft.com/office/powerpoint/2010/main" val="35349509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4. </a:t>
            </a:r>
            <a:r>
              <a:rPr lang="en-US" b="1" dirty="0" smtClean="0"/>
              <a:t>Needs </a:t>
            </a:r>
            <a:r>
              <a:rPr lang="en-US" b="1" dirty="0" smtClean="0"/>
              <a:t>/ Assessment Projects</a:t>
            </a:r>
            <a:endParaRPr lang="en-US" b="1" dirty="0"/>
          </a:p>
          <a:p>
            <a:pPr lvl="1"/>
            <a:r>
              <a:rPr lang="en-US" b="1" dirty="0" smtClean="0"/>
              <a:t>Policy makers</a:t>
            </a:r>
            <a:endParaRPr lang="en-US" b="1" dirty="0"/>
          </a:p>
          <a:p>
            <a:pPr lvl="2"/>
            <a:r>
              <a:rPr lang="en-US" dirty="0" smtClean="0"/>
              <a:t>Politicians</a:t>
            </a:r>
          </a:p>
          <a:p>
            <a:pPr lvl="2"/>
            <a:r>
              <a:rPr lang="en-US" dirty="0" smtClean="0"/>
              <a:t>Senior government administrators</a:t>
            </a:r>
            <a:endParaRPr lang="en-US" dirty="0"/>
          </a:p>
          <a:p>
            <a:pPr lvl="1"/>
            <a:r>
              <a:rPr lang="en-US" b="1" dirty="0"/>
              <a:t>Enforcers</a:t>
            </a:r>
          </a:p>
          <a:p>
            <a:pPr lvl="2"/>
            <a:r>
              <a:rPr lang="en-US" dirty="0"/>
              <a:t>Government agencies</a:t>
            </a:r>
          </a:p>
          <a:p>
            <a:pPr lvl="3"/>
            <a:r>
              <a:rPr lang="en-US" dirty="0" smtClean="0"/>
              <a:t>Environment </a:t>
            </a:r>
            <a:r>
              <a:rPr lang="en-US" dirty="0"/>
              <a:t>Agencies</a:t>
            </a:r>
          </a:p>
          <a:p>
            <a:pPr lvl="3"/>
            <a:r>
              <a:rPr lang="en-US" dirty="0"/>
              <a:t>Customs, Police and other enforcement </a:t>
            </a:r>
            <a:r>
              <a:rPr lang="en-US" dirty="0" smtClean="0"/>
              <a:t>agencies</a:t>
            </a:r>
          </a:p>
          <a:p>
            <a:pPr lvl="3"/>
            <a:r>
              <a:rPr lang="en-US" dirty="0" smtClean="0"/>
              <a:t>Sports monitoring bodies</a:t>
            </a:r>
            <a:endParaRPr lang="en-US" dirty="0"/>
          </a:p>
          <a:p>
            <a:pPr lvl="1"/>
            <a:endParaRPr lang="en-US" dirty="0"/>
          </a:p>
        </p:txBody>
      </p:sp>
    </p:spTree>
    <p:extLst>
      <p:ext uri="{BB962C8B-B14F-4D97-AF65-F5344CB8AC3E}">
        <p14:creationId xmlns:p14="http://schemas.microsoft.com/office/powerpoint/2010/main" val="1266307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lstStyle/>
          <a:p>
            <a:pPr lvl="1"/>
            <a:r>
              <a:rPr lang="en-US" b="1" i="1" dirty="0" smtClean="0"/>
              <a:t>Communities</a:t>
            </a:r>
          </a:p>
          <a:p>
            <a:pPr lvl="2"/>
            <a:r>
              <a:rPr lang="en-US" b="1" dirty="0" smtClean="0"/>
              <a:t>Workers / Unions</a:t>
            </a:r>
          </a:p>
          <a:p>
            <a:pPr lvl="2"/>
            <a:r>
              <a:rPr lang="en-US" b="1" dirty="0" smtClean="0"/>
              <a:t>Farmers</a:t>
            </a:r>
          </a:p>
          <a:p>
            <a:pPr lvl="2"/>
            <a:r>
              <a:rPr lang="en-US" b="1" dirty="0" smtClean="0"/>
              <a:t>Householders</a:t>
            </a:r>
          </a:p>
          <a:p>
            <a:pPr lvl="2"/>
            <a:r>
              <a:rPr lang="en-US" b="1" dirty="0" smtClean="0"/>
              <a:t>Civil Society</a:t>
            </a:r>
          </a:p>
          <a:p>
            <a:pPr lvl="2"/>
            <a:r>
              <a:rPr lang="en-US" b="1" dirty="0" smtClean="0"/>
              <a:t>Special Interests (</a:t>
            </a:r>
            <a:r>
              <a:rPr lang="en-US" b="1" dirty="0" err="1" smtClean="0"/>
              <a:t>eg</a:t>
            </a:r>
            <a:r>
              <a:rPr lang="en-US" b="1" dirty="0" smtClean="0"/>
              <a:t> Sports community)</a:t>
            </a:r>
          </a:p>
          <a:p>
            <a:endParaRPr lang="en-US" dirty="0"/>
          </a:p>
        </p:txBody>
      </p:sp>
    </p:spTree>
    <p:extLst>
      <p:ext uri="{BB962C8B-B14F-4D97-AF65-F5344CB8AC3E}">
        <p14:creationId xmlns:p14="http://schemas.microsoft.com/office/powerpoint/2010/main" val="9529020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5. Community Impact Projects</a:t>
            </a:r>
            <a:endParaRPr lang="en-US" b="1" dirty="0"/>
          </a:p>
          <a:p>
            <a:pPr lvl="1"/>
            <a:r>
              <a:rPr lang="en-US" b="1" i="1" dirty="0" smtClean="0"/>
              <a:t>Physical Risks</a:t>
            </a:r>
          </a:p>
          <a:p>
            <a:pPr lvl="1"/>
            <a:r>
              <a:rPr lang="en-US" b="1" i="1" dirty="0" smtClean="0"/>
              <a:t>Health Risks</a:t>
            </a:r>
            <a:endParaRPr lang="en-US" b="1" i="1" dirty="0" smtClean="0"/>
          </a:p>
          <a:p>
            <a:pPr lvl="1"/>
            <a:r>
              <a:rPr lang="en-US" b="1" i="1" dirty="0" smtClean="0"/>
              <a:t>Environment Risks</a:t>
            </a:r>
          </a:p>
          <a:p>
            <a:pPr lvl="2"/>
            <a:r>
              <a:rPr lang="en-US" b="1" i="1" dirty="0" smtClean="0"/>
              <a:t>E-Waste</a:t>
            </a:r>
          </a:p>
          <a:p>
            <a:pPr marL="0" indent="0">
              <a:buNone/>
            </a:pPr>
            <a:r>
              <a:rPr lang="en-US" b="1" dirty="0" smtClean="0"/>
              <a:t>6. Organizational and operational support</a:t>
            </a:r>
          </a:p>
          <a:p>
            <a:pPr lvl="1"/>
            <a:r>
              <a:rPr lang="en-US" b="1" dirty="0" smtClean="0"/>
              <a:t>Facilitate integration and interoperability with national/regional disaster management mechanisms</a:t>
            </a:r>
          </a:p>
          <a:p>
            <a:pPr marL="914400" lvl="2" indent="0">
              <a:buNone/>
            </a:pPr>
            <a:endParaRPr lang="en-US" b="1" i="1" dirty="0"/>
          </a:p>
          <a:p>
            <a:endParaRPr lang="en-US" dirty="0"/>
          </a:p>
        </p:txBody>
      </p:sp>
    </p:spTree>
    <p:extLst>
      <p:ext uri="{BB962C8B-B14F-4D97-AF65-F5344CB8AC3E}">
        <p14:creationId xmlns:p14="http://schemas.microsoft.com/office/powerpoint/2010/main" val="3883287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7</a:t>
            </a:r>
            <a:r>
              <a:rPr lang="en-US" b="1" dirty="0" smtClean="0"/>
              <a:t>. Advocacy</a:t>
            </a:r>
          </a:p>
          <a:p>
            <a:pPr marL="857250" lvl="1" indent="-457200"/>
            <a:r>
              <a:rPr lang="en-US" b="1" i="1" dirty="0" smtClean="0"/>
              <a:t>for communities interests </a:t>
            </a:r>
          </a:p>
          <a:p>
            <a:pPr marL="857250" lvl="1" indent="-457200"/>
            <a:r>
              <a:rPr lang="en-US" b="1" i="1" dirty="0" smtClean="0"/>
              <a:t>for </a:t>
            </a:r>
            <a:r>
              <a:rPr lang="en-US" b="1" i="1" dirty="0" smtClean="0"/>
              <a:t>legislation</a:t>
            </a:r>
            <a:endParaRPr lang="en-US" b="1" i="1" dirty="0"/>
          </a:p>
          <a:p>
            <a:pPr marL="0" indent="0">
              <a:buNone/>
            </a:pPr>
            <a:r>
              <a:rPr lang="en-US" b="1" dirty="0" smtClean="0"/>
              <a:t>8. Source technical capacity</a:t>
            </a:r>
          </a:p>
          <a:p>
            <a:pPr lvl="1"/>
            <a:r>
              <a:rPr lang="en-US" b="1" dirty="0" smtClean="0"/>
              <a:t>Volunteer Personnel</a:t>
            </a:r>
            <a:endParaRPr lang="en-US" b="1" dirty="0" smtClean="0"/>
          </a:p>
          <a:p>
            <a:pPr lvl="1"/>
            <a:r>
              <a:rPr lang="en-US" b="1" dirty="0" smtClean="0"/>
              <a:t>Equipment Procurement</a:t>
            </a:r>
          </a:p>
          <a:p>
            <a:pPr lvl="1"/>
            <a:r>
              <a:rPr lang="en-US" b="1" dirty="0" smtClean="0"/>
              <a:t>Equipment Maintenance</a:t>
            </a:r>
          </a:p>
          <a:p>
            <a:endParaRPr lang="en-US" dirty="0"/>
          </a:p>
        </p:txBody>
      </p:sp>
    </p:spTree>
    <p:extLst>
      <p:ext uri="{BB962C8B-B14F-4D97-AF65-F5344CB8AC3E}">
        <p14:creationId xmlns:p14="http://schemas.microsoft.com/office/powerpoint/2010/main" val="23731852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i="1" dirty="0" smtClean="0"/>
              <a:t>9. </a:t>
            </a:r>
            <a:r>
              <a:rPr lang="en-US" b="1" i="1" dirty="0" smtClean="0"/>
              <a:t>Provide and </a:t>
            </a:r>
            <a:r>
              <a:rPr lang="en-US" b="1" i="1" dirty="0" smtClean="0"/>
              <a:t>support institutional </a:t>
            </a:r>
            <a:r>
              <a:rPr lang="en-US" b="1" i="1" dirty="0"/>
              <a:t>memory for (</a:t>
            </a:r>
            <a:r>
              <a:rPr lang="en-US" b="1" i="1" dirty="0" err="1"/>
              <a:t>govt</a:t>
            </a:r>
            <a:r>
              <a:rPr lang="en-US" b="1" i="1" dirty="0"/>
              <a:t>) hazard management systems</a:t>
            </a:r>
          </a:p>
          <a:p>
            <a:pPr lvl="1"/>
            <a:r>
              <a:rPr lang="en-US" b="1" dirty="0"/>
              <a:t>Web Sites</a:t>
            </a:r>
          </a:p>
          <a:p>
            <a:pPr lvl="1"/>
            <a:r>
              <a:rPr lang="en-US" b="1" dirty="0" smtClean="0"/>
              <a:t>Workshops</a:t>
            </a:r>
            <a:endParaRPr lang="en-US" b="1" dirty="0" smtClean="0"/>
          </a:p>
          <a:p>
            <a:pPr lvl="1"/>
            <a:r>
              <a:rPr lang="en-US" b="1" dirty="0" smtClean="0"/>
              <a:t>Maintain databases, inventories, communications (</a:t>
            </a:r>
            <a:r>
              <a:rPr lang="en-US" b="1" dirty="0" err="1" smtClean="0"/>
              <a:t>Eg</a:t>
            </a:r>
            <a:r>
              <a:rPr lang="en-US" b="1" dirty="0" smtClean="0"/>
              <a:t> of trained persons, workshop attendees, </a:t>
            </a:r>
            <a:r>
              <a:rPr lang="en-US" b="1" dirty="0" err="1" smtClean="0"/>
              <a:t>etc</a:t>
            </a:r>
            <a:r>
              <a:rPr lang="en-US" b="1" dirty="0" smtClean="0"/>
              <a:t>)</a:t>
            </a:r>
            <a:endParaRPr lang="en-US" b="1" dirty="0"/>
          </a:p>
          <a:p>
            <a:pPr marL="0" indent="0">
              <a:buNone/>
            </a:pPr>
            <a:r>
              <a:rPr lang="en-US" b="1" i="1" dirty="0" smtClean="0"/>
              <a:t>10. Facilitate communication between Intl/Regional/National/Communities</a:t>
            </a:r>
            <a:endParaRPr lang="en-US" b="1" i="1" dirty="0"/>
          </a:p>
          <a:p>
            <a:pPr marL="0" indent="0">
              <a:buNone/>
            </a:pPr>
            <a:endParaRPr lang="en-US" dirty="0"/>
          </a:p>
        </p:txBody>
      </p:sp>
    </p:spTree>
    <p:extLst>
      <p:ext uri="{BB962C8B-B14F-4D97-AF65-F5344CB8AC3E}">
        <p14:creationId xmlns:p14="http://schemas.microsoft.com/office/powerpoint/2010/main" val="395684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dirty="0">
                <a:solidFill>
                  <a:srgbClr val="FF0000"/>
                </a:solidFill>
              </a:rPr>
              <a:t>Chemicals Convention No. 170</a:t>
            </a:r>
          </a:p>
          <a:p>
            <a:pPr algn="ctr"/>
            <a:r>
              <a:rPr lang="en-GB" sz="3200" dirty="0">
                <a:solidFill>
                  <a:srgbClr val="FF3300"/>
                </a:solidFill>
              </a:rPr>
              <a:t>Overview </a:t>
            </a:r>
          </a:p>
        </p:txBody>
      </p:sp>
      <p:sp>
        <p:nvSpPr>
          <p:cNvPr id="133125" name="Rectangle 5"/>
          <p:cNvSpPr>
            <a:spLocks noChangeArrowheads="1"/>
          </p:cNvSpPr>
          <p:nvPr/>
        </p:nvSpPr>
        <p:spPr bwMode="auto">
          <a:xfrm>
            <a:off x="250825" y="1341438"/>
            <a:ext cx="83534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  Preamble;</a:t>
            </a:r>
          </a:p>
          <a:p>
            <a:pPr>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  Scope and definitions;</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General principles (</a:t>
            </a:r>
            <a:r>
              <a:rPr lang="en-US" sz="2400" dirty="0" err="1">
                <a:solidFill>
                  <a:srgbClr val="003300"/>
                </a:solidFill>
                <a:ea typeface="ＭＳ Ｐゴシック" pitchFamily="34" charset="-128"/>
              </a:rPr>
              <a:t>tripartism</a:t>
            </a:r>
            <a:r>
              <a:rPr lang="en-US" sz="2400" dirty="0">
                <a:solidFill>
                  <a:srgbClr val="003300"/>
                </a:solidFill>
                <a:ea typeface="ＭＳ Ｐゴシック" pitchFamily="34" charset="-128"/>
              </a:rPr>
              <a:t>, continuous improvement); </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Classification, labeling and marking, chemical safety data sheets; </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Responsibilities of suppliers;</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Responsibilities of employers; </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Identification, transfer of chemicals, exposure, operational control, disposal, training and information, cooperation;</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Duties of workers;</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Rights of workers and their representatives;</a:t>
            </a:r>
          </a:p>
          <a:p>
            <a:pPr marL="457200" indent="-457200">
              <a:lnSpc>
                <a:spcPct val="80000"/>
              </a:lnSpc>
              <a:spcBef>
                <a:spcPct val="20000"/>
              </a:spcBef>
              <a:buFont typeface="Wingdings" pitchFamily="2" charset="2"/>
              <a:buChar char="Ø"/>
              <a:defRPr/>
            </a:pPr>
            <a:r>
              <a:rPr lang="en-US" sz="2400" dirty="0">
                <a:solidFill>
                  <a:srgbClr val="003300"/>
                </a:solidFill>
                <a:ea typeface="ＭＳ Ｐゴシック" pitchFamily="34" charset="-128"/>
              </a:rPr>
              <a:t>Responsibilities of exporting states; </a:t>
            </a:r>
          </a:p>
        </p:txBody>
      </p:sp>
    </p:spTree>
    <p:extLst>
      <p:ext uri="{BB962C8B-B14F-4D97-AF65-F5344CB8AC3E}">
        <p14:creationId xmlns:p14="http://schemas.microsoft.com/office/powerpoint/2010/main" val="29988412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a:bodyPr>
          <a:lstStyle/>
          <a:p>
            <a:pPr marL="0" indent="0">
              <a:buNone/>
            </a:pPr>
            <a:r>
              <a:rPr lang="en-US" sz="3000" b="1" i="1" dirty="0" smtClean="0"/>
              <a:t>11. </a:t>
            </a:r>
            <a:r>
              <a:rPr lang="en-US" sz="3000" b="1" i="1" dirty="0"/>
              <a:t>Fund </a:t>
            </a:r>
            <a:r>
              <a:rPr lang="en-US" sz="3000" b="1" i="1" dirty="0"/>
              <a:t>Raising</a:t>
            </a:r>
          </a:p>
          <a:p>
            <a:pPr lvl="2"/>
            <a:r>
              <a:rPr lang="en-US" b="1" dirty="0" smtClean="0">
                <a:solidFill>
                  <a:srgbClr val="FF0000"/>
                </a:solidFill>
              </a:rPr>
              <a:t>GEF </a:t>
            </a:r>
            <a:r>
              <a:rPr lang="en-US" b="1" dirty="0">
                <a:solidFill>
                  <a:srgbClr val="FF0000"/>
                </a:solidFill>
              </a:rPr>
              <a:t>(via UN agency </a:t>
            </a:r>
            <a:r>
              <a:rPr lang="en-US" b="1" dirty="0" smtClean="0">
                <a:solidFill>
                  <a:srgbClr val="FF0000"/>
                </a:solidFill>
              </a:rPr>
              <a:t>projects)</a:t>
            </a:r>
            <a:endParaRPr lang="en-US" b="1" dirty="0">
              <a:solidFill>
                <a:srgbClr val="FF0000"/>
              </a:solidFill>
            </a:endParaRPr>
          </a:p>
          <a:p>
            <a:pPr lvl="2"/>
            <a:r>
              <a:rPr lang="en-US" b="1" dirty="0" smtClean="0">
                <a:solidFill>
                  <a:srgbClr val="FF0000"/>
                </a:solidFill>
              </a:rPr>
              <a:t>USAID</a:t>
            </a:r>
            <a:endParaRPr lang="en-US" b="1" dirty="0">
              <a:solidFill>
                <a:srgbClr val="FF0000"/>
              </a:solidFill>
            </a:endParaRPr>
          </a:p>
          <a:p>
            <a:pPr lvl="2"/>
            <a:r>
              <a:rPr lang="en-US" b="1" dirty="0" smtClean="0">
                <a:solidFill>
                  <a:srgbClr val="FF0000"/>
                </a:solidFill>
              </a:rPr>
              <a:t>SAICM/QSF</a:t>
            </a:r>
            <a:endParaRPr lang="en-US" b="1" dirty="0">
              <a:solidFill>
                <a:srgbClr val="FF0000"/>
              </a:solidFill>
            </a:endParaRPr>
          </a:p>
          <a:p>
            <a:pPr lvl="2"/>
            <a:r>
              <a:rPr lang="en-US" b="1" dirty="0" smtClean="0">
                <a:solidFill>
                  <a:srgbClr val="FF0000"/>
                </a:solidFill>
              </a:rPr>
              <a:t>GIZ (via WEEE projects)</a:t>
            </a:r>
          </a:p>
          <a:p>
            <a:pPr lvl="2"/>
            <a:r>
              <a:rPr lang="en-US" b="1" dirty="0" smtClean="0">
                <a:solidFill>
                  <a:srgbClr val="FF0000"/>
                </a:solidFill>
              </a:rPr>
              <a:t>EU</a:t>
            </a:r>
          </a:p>
          <a:p>
            <a:pPr lvl="2"/>
            <a:r>
              <a:rPr lang="en-US" b="1" dirty="0" smtClean="0">
                <a:solidFill>
                  <a:srgbClr val="FF0000"/>
                </a:solidFill>
              </a:rPr>
              <a:t>More …… </a:t>
            </a:r>
            <a:endParaRPr lang="en-US" b="1" dirty="0">
              <a:solidFill>
                <a:srgbClr val="FF0000"/>
              </a:solidFill>
            </a:endParaRPr>
          </a:p>
        </p:txBody>
      </p:sp>
    </p:spTree>
    <p:extLst>
      <p:ext uri="{BB962C8B-B14F-4D97-AF65-F5344CB8AC3E}">
        <p14:creationId xmlns:p14="http://schemas.microsoft.com/office/powerpoint/2010/main" val="7238125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
            </a:r>
            <a:br>
              <a:rPr lang="en-US" b="1" i="1" dirty="0" smtClean="0"/>
            </a:br>
            <a:r>
              <a:rPr lang="en-US" b="1" i="1" dirty="0" smtClean="0"/>
              <a:t>Possible </a:t>
            </a:r>
            <a:r>
              <a:rPr lang="en-US" b="1" i="1" dirty="0"/>
              <a:t>areas for NGO Support</a:t>
            </a:r>
            <a:br>
              <a:rPr lang="en-US" b="1" i="1"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i="1" dirty="0" smtClean="0"/>
              <a:t>12. Monitoring </a:t>
            </a:r>
            <a:r>
              <a:rPr lang="en-US" b="1" i="1" dirty="0"/>
              <a:t>and Reporting</a:t>
            </a:r>
          </a:p>
          <a:p>
            <a:pPr lvl="1"/>
            <a:r>
              <a:rPr lang="en-US" b="1" dirty="0"/>
              <a:t>Status of Legislation</a:t>
            </a:r>
          </a:p>
          <a:p>
            <a:pPr lvl="1"/>
            <a:r>
              <a:rPr lang="en-US" b="1" dirty="0" err="1"/>
              <a:t>Programmes</a:t>
            </a:r>
            <a:r>
              <a:rPr lang="en-US" b="1" dirty="0"/>
              <a:t>, resolutions and commitments</a:t>
            </a:r>
          </a:p>
          <a:p>
            <a:pPr lvl="1"/>
            <a:r>
              <a:rPr lang="en-US" b="1" dirty="0" smtClean="0"/>
              <a:t>Standards (</a:t>
            </a:r>
            <a:r>
              <a:rPr lang="en-US" b="1" dirty="0" err="1" smtClean="0"/>
              <a:t>Eg</a:t>
            </a:r>
            <a:r>
              <a:rPr lang="en-US" b="1" dirty="0" smtClean="0"/>
              <a:t> Safety data Sheet) </a:t>
            </a:r>
            <a:endParaRPr lang="en-US" b="1" dirty="0"/>
          </a:p>
          <a:p>
            <a:pPr lvl="1"/>
            <a:r>
              <a:rPr lang="en-US" b="1" dirty="0" smtClean="0"/>
              <a:t>Breaches and Enforcement actions by companies or individuals</a:t>
            </a:r>
          </a:p>
          <a:p>
            <a:pPr lvl="2"/>
            <a:r>
              <a:rPr lang="en-US" b="1" dirty="0" smtClean="0"/>
              <a:t>International, National, or Local</a:t>
            </a:r>
            <a:endParaRPr lang="en-US" b="1" dirty="0"/>
          </a:p>
          <a:p>
            <a:pPr lvl="1"/>
            <a:r>
              <a:rPr lang="en-US" b="1" i="1" dirty="0"/>
              <a:t>Regional / National watchdog for chemical hazards</a:t>
            </a:r>
          </a:p>
          <a:p>
            <a:pPr lvl="1"/>
            <a:r>
              <a:rPr lang="en-US" b="1" dirty="0"/>
              <a:t>Community, National, Regional, International Reporting (Web sites, Conferences, </a:t>
            </a:r>
            <a:r>
              <a:rPr lang="en-US" b="1" dirty="0" err="1"/>
              <a:t>etc</a:t>
            </a:r>
            <a:r>
              <a:rPr lang="en-US" b="1" dirty="0"/>
              <a:t>)</a:t>
            </a:r>
          </a:p>
          <a:p>
            <a:pPr lvl="1"/>
            <a:endParaRPr lang="en-US" b="1" dirty="0"/>
          </a:p>
          <a:p>
            <a:endParaRPr lang="en-US" dirty="0"/>
          </a:p>
          <a:p>
            <a:endParaRPr lang="en-US" dirty="0"/>
          </a:p>
        </p:txBody>
      </p:sp>
    </p:spTree>
    <p:extLst>
      <p:ext uri="{BB962C8B-B14F-4D97-AF65-F5344CB8AC3E}">
        <p14:creationId xmlns:p14="http://schemas.microsoft.com/office/powerpoint/2010/main" val="33294730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20713"/>
            <a:ext cx="8229600" cy="863600"/>
          </a:xfrm>
        </p:spPr>
        <p:txBody>
          <a:bodyPr rtlCol="0">
            <a:normAutofit/>
          </a:bodyPr>
          <a:lstStyle/>
          <a:p>
            <a:pPr>
              <a:defRPr/>
            </a:pPr>
            <a:r>
              <a:rPr lang="en-US" sz="4000" b="1" i="1" dirty="0"/>
              <a:t>Lessons learned from </a:t>
            </a:r>
            <a:r>
              <a:rPr lang="en-US" sz="4000" b="1" i="1" dirty="0" smtClean="0"/>
              <a:t>other NGOs</a:t>
            </a:r>
            <a:endParaRPr lang="en-GB" sz="4000" b="1" i="1" dirty="0"/>
          </a:p>
        </p:txBody>
      </p:sp>
      <p:sp>
        <p:nvSpPr>
          <p:cNvPr id="31746" name="Content Placeholder 2"/>
          <p:cNvSpPr>
            <a:spLocks noGrp="1"/>
          </p:cNvSpPr>
          <p:nvPr>
            <p:ph idx="1"/>
          </p:nvPr>
        </p:nvSpPr>
        <p:spPr/>
        <p:txBody>
          <a:bodyPr>
            <a:normAutofit fontScale="92500"/>
          </a:bodyPr>
          <a:lstStyle/>
          <a:p>
            <a:pPr marL="0" indent="0">
              <a:buNone/>
            </a:pPr>
            <a:r>
              <a:rPr lang="en-AU" sz="2800" b="1" dirty="0" smtClean="0">
                <a:solidFill>
                  <a:srgbClr val="C00000"/>
                </a:solidFill>
              </a:rPr>
              <a:t>1. Multi-stakeholder </a:t>
            </a:r>
            <a:r>
              <a:rPr lang="en-AU" sz="2800" b="1" dirty="0">
                <a:solidFill>
                  <a:srgbClr val="C00000"/>
                </a:solidFill>
              </a:rPr>
              <a:t>participation essential for success</a:t>
            </a:r>
            <a:r>
              <a:rPr lang="en-GB" sz="2800" b="1" dirty="0"/>
              <a:t/>
            </a:r>
            <a:br>
              <a:rPr lang="en-GB" sz="2800" b="1" dirty="0"/>
            </a:br>
            <a:endParaRPr lang="en-GB" sz="2800" b="1" dirty="0" smtClean="0"/>
          </a:p>
          <a:p>
            <a:r>
              <a:rPr lang="en-AU" sz="2800" i="1" dirty="0" smtClean="0"/>
              <a:t>Establishing a national coordination  and communication mechanism </a:t>
            </a:r>
            <a:r>
              <a:rPr lang="en-AU" sz="2800" dirty="0" smtClean="0"/>
              <a:t>is an important key to establish ‘ownership’ of the process, </a:t>
            </a:r>
          </a:p>
          <a:p>
            <a:pPr eaLnBrk="1" hangingPunct="1"/>
            <a:r>
              <a:rPr lang="en-AU" sz="2800" i="1" dirty="0" smtClean="0"/>
              <a:t>Agree a national focal point</a:t>
            </a:r>
            <a:r>
              <a:rPr lang="en-AU" sz="2800" dirty="0" smtClean="0"/>
              <a:t>; may be different ministries in countries; also agree sector focal points</a:t>
            </a:r>
            <a:endParaRPr lang="en-AU" dirty="0" smtClean="0"/>
          </a:p>
          <a:p>
            <a:pPr eaLnBrk="1" hangingPunct="1"/>
            <a:r>
              <a:rPr lang="en-AU" sz="2800" i="1" dirty="0" smtClean="0"/>
              <a:t>Capacity building: Establishing a GHS situation and gap analysis</a:t>
            </a:r>
            <a:r>
              <a:rPr lang="en-AU" sz="2800" dirty="0" smtClean="0"/>
              <a:t>, then planning, policy development, and adoption phase</a:t>
            </a:r>
          </a:p>
        </p:txBody>
      </p:sp>
      <p:sp>
        <p:nvSpPr>
          <p:cNvPr id="5" name="Slide Number Placeholder 4"/>
          <p:cNvSpPr>
            <a:spLocks noGrp="1"/>
          </p:cNvSpPr>
          <p:nvPr>
            <p:ph type="sldNum" sz="quarter" idx="12"/>
          </p:nvPr>
        </p:nvSpPr>
        <p:spPr/>
        <p:txBody>
          <a:bodyPr/>
          <a:lstStyle/>
          <a:p>
            <a:pPr>
              <a:defRPr/>
            </a:pPr>
            <a:fld id="{72311313-4A14-4D3B-A2B9-EC5DB7190B72}" type="slidenum">
              <a:rPr lang="en-GB"/>
              <a:pPr>
                <a:defRPr/>
              </a:pPr>
              <a:t>32</a:t>
            </a:fld>
            <a:endParaRPr lang="en-GB"/>
          </a:p>
        </p:txBody>
      </p:sp>
    </p:spTree>
    <p:extLst>
      <p:ext uri="{BB962C8B-B14F-4D97-AF65-F5344CB8AC3E}">
        <p14:creationId xmlns:p14="http://schemas.microsoft.com/office/powerpoint/2010/main" val="4718798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4000" b="1" i="1" dirty="0"/>
              <a:t>Lessons learned from other NGOs</a:t>
            </a:r>
            <a:endParaRPr lang="en-GB" sz="3600" b="1" dirty="0">
              <a:solidFill>
                <a:srgbClr val="C00000"/>
              </a:solidFill>
            </a:endParaRPr>
          </a:p>
        </p:txBody>
      </p:sp>
      <p:sp>
        <p:nvSpPr>
          <p:cNvPr id="3" name="Content Placeholder 2"/>
          <p:cNvSpPr>
            <a:spLocks noGrp="1"/>
          </p:cNvSpPr>
          <p:nvPr>
            <p:ph idx="1"/>
          </p:nvPr>
        </p:nvSpPr>
        <p:spPr/>
        <p:txBody>
          <a:bodyPr rtlCol="0">
            <a:normAutofit lnSpcReduction="10000"/>
          </a:bodyPr>
          <a:lstStyle/>
          <a:p>
            <a:pPr marL="0" indent="0">
              <a:buNone/>
              <a:defRPr/>
            </a:pPr>
            <a:r>
              <a:rPr lang="en-AU" sz="2800" b="1" dirty="0" smtClean="0">
                <a:solidFill>
                  <a:srgbClr val="C00000"/>
                </a:solidFill>
              </a:rPr>
              <a:t>2. Training </a:t>
            </a:r>
            <a:r>
              <a:rPr lang="en-AU" sz="2800" b="1" dirty="0">
                <a:solidFill>
                  <a:srgbClr val="C00000"/>
                </a:solidFill>
              </a:rPr>
              <a:t>and Public Awareness </a:t>
            </a:r>
            <a:endParaRPr lang="en-AU" sz="2800" b="1" dirty="0" smtClean="0">
              <a:solidFill>
                <a:srgbClr val="C00000"/>
              </a:solidFill>
            </a:endParaRPr>
          </a:p>
          <a:p>
            <a:pPr>
              <a:defRPr/>
            </a:pPr>
            <a:r>
              <a:rPr lang="en-AU" sz="2800" dirty="0" smtClean="0"/>
              <a:t>Major benefits to workshop participants from  national translation of ‘purple book’ into the Local language</a:t>
            </a:r>
          </a:p>
          <a:p>
            <a:pPr eaLnBrk="1" fontAlgn="auto" hangingPunct="1">
              <a:spcAft>
                <a:spcPts val="0"/>
              </a:spcAft>
              <a:buFont typeface="Arial" pitchFamily="34" charset="0"/>
              <a:buChar char="•"/>
              <a:defRPr/>
            </a:pPr>
            <a:r>
              <a:rPr lang="en-AU" sz="2800" dirty="0" smtClean="0"/>
              <a:t>Training materials developed by many national entities: CDs, brochures, pamphlets, posters, comics suited to the ‘audience’. Creates national ownership</a:t>
            </a:r>
          </a:p>
          <a:p>
            <a:pPr eaLnBrk="1" fontAlgn="auto" hangingPunct="1">
              <a:spcAft>
                <a:spcPts val="0"/>
              </a:spcAft>
              <a:buFont typeface="Arial" pitchFamily="34" charset="0"/>
              <a:buChar char="•"/>
              <a:defRPr/>
            </a:pPr>
            <a:r>
              <a:rPr lang="en-AU" sz="2800" dirty="0" smtClean="0"/>
              <a:t>Public involvement in GHS  webinars and awareness raising : public hearings related to implementation of  GHS. ‘involvement of concerned citizens’</a:t>
            </a:r>
          </a:p>
        </p:txBody>
      </p:sp>
      <p:sp>
        <p:nvSpPr>
          <p:cNvPr id="5" name="Slide Number Placeholder 4"/>
          <p:cNvSpPr>
            <a:spLocks noGrp="1"/>
          </p:cNvSpPr>
          <p:nvPr>
            <p:ph type="sldNum" sz="quarter" idx="12"/>
          </p:nvPr>
        </p:nvSpPr>
        <p:spPr/>
        <p:txBody>
          <a:bodyPr/>
          <a:lstStyle/>
          <a:p>
            <a:pPr>
              <a:defRPr/>
            </a:pPr>
            <a:fld id="{30AE0259-82BA-4FFB-BA64-0E07F91D7CD3}" type="slidenum">
              <a:rPr lang="en-GB"/>
              <a:pPr>
                <a:defRPr/>
              </a:pPr>
              <a:t>33</a:t>
            </a:fld>
            <a:endParaRPr lang="en-GB"/>
          </a:p>
        </p:txBody>
      </p:sp>
    </p:spTree>
    <p:extLst>
      <p:ext uri="{BB962C8B-B14F-4D97-AF65-F5344CB8AC3E}">
        <p14:creationId xmlns:p14="http://schemas.microsoft.com/office/powerpoint/2010/main" val="18696764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4000" b="1" i="1" dirty="0"/>
              <a:t>Lessons learned from other NGOs</a:t>
            </a:r>
            <a:endParaRPr lang="en-GB" sz="3600" dirty="0"/>
          </a:p>
        </p:txBody>
      </p:sp>
      <p:sp>
        <p:nvSpPr>
          <p:cNvPr id="3" name="Content Placeholder 2"/>
          <p:cNvSpPr>
            <a:spLocks noGrp="1"/>
          </p:cNvSpPr>
          <p:nvPr>
            <p:ph idx="1"/>
          </p:nvPr>
        </p:nvSpPr>
        <p:spPr/>
        <p:txBody>
          <a:bodyPr rtlCol="0">
            <a:normAutofit/>
          </a:bodyPr>
          <a:lstStyle/>
          <a:p>
            <a:pPr marL="0" indent="0">
              <a:buNone/>
              <a:defRPr/>
            </a:pPr>
            <a:r>
              <a:rPr lang="en-AU" sz="2800" b="1" dirty="0" smtClean="0">
                <a:solidFill>
                  <a:srgbClr val="C00000"/>
                </a:solidFill>
              </a:rPr>
              <a:t>3. Training </a:t>
            </a:r>
            <a:r>
              <a:rPr lang="en-AU" sz="2800" b="1" dirty="0">
                <a:solidFill>
                  <a:srgbClr val="C00000"/>
                </a:solidFill>
              </a:rPr>
              <a:t>and Capacity building </a:t>
            </a:r>
            <a:r>
              <a:rPr lang="en-AU" sz="2800" b="1" dirty="0" smtClean="0">
                <a:solidFill>
                  <a:srgbClr val="C00000"/>
                </a:solidFill>
              </a:rPr>
              <a:t>Workshops</a:t>
            </a:r>
          </a:p>
          <a:p>
            <a:pPr>
              <a:defRPr/>
            </a:pPr>
            <a:r>
              <a:rPr lang="en-AU" sz="2800" i="1" dirty="0" smtClean="0"/>
              <a:t>Working </a:t>
            </a:r>
            <a:r>
              <a:rPr lang="en-AU" sz="2800" i="1" dirty="0" smtClean="0"/>
              <a:t>Partnerships </a:t>
            </a:r>
            <a:r>
              <a:rPr lang="en-AU" sz="2800" dirty="0" smtClean="0"/>
              <a:t>established between Countries and UNITAR/ILO;  mutual benefits, e.g. Revision and strengthening  of training materials:</a:t>
            </a:r>
          </a:p>
          <a:p>
            <a:pPr marL="0" indent="0">
              <a:buNone/>
              <a:defRPr/>
            </a:pPr>
            <a:endParaRPr lang="en-AU" sz="2800" b="1" dirty="0" smtClean="0">
              <a:solidFill>
                <a:srgbClr val="C00000"/>
              </a:solidFill>
            </a:endParaRPr>
          </a:p>
          <a:p>
            <a:pPr marL="0" indent="0">
              <a:buNone/>
              <a:defRPr/>
            </a:pPr>
            <a:r>
              <a:rPr lang="en-AU" sz="2800" b="1" dirty="0" smtClean="0">
                <a:solidFill>
                  <a:srgbClr val="C00000"/>
                </a:solidFill>
              </a:rPr>
              <a:t>4</a:t>
            </a:r>
            <a:r>
              <a:rPr lang="en-AU" sz="2800" b="1" dirty="0">
                <a:solidFill>
                  <a:srgbClr val="C00000"/>
                </a:solidFill>
              </a:rPr>
              <a:t>. Train-the-Trainers</a:t>
            </a:r>
          </a:p>
          <a:p>
            <a:pPr>
              <a:defRPr/>
            </a:pPr>
            <a:r>
              <a:rPr lang="en-AU" sz="2800" dirty="0"/>
              <a:t>Train trainers from government, industry, civil society and communities</a:t>
            </a:r>
          </a:p>
          <a:p>
            <a:pPr eaLnBrk="1" fontAlgn="auto" hangingPunct="1">
              <a:spcAft>
                <a:spcPts val="0"/>
              </a:spcAft>
              <a:buFont typeface="Arial" pitchFamily="34" charset="0"/>
              <a:buChar char="•"/>
              <a:defRPr/>
            </a:pPr>
            <a:endParaRPr lang="en-GB" sz="2800" dirty="0"/>
          </a:p>
        </p:txBody>
      </p:sp>
      <p:sp>
        <p:nvSpPr>
          <p:cNvPr id="5" name="Slide Number Placeholder 4"/>
          <p:cNvSpPr>
            <a:spLocks noGrp="1"/>
          </p:cNvSpPr>
          <p:nvPr>
            <p:ph type="sldNum" sz="quarter" idx="12"/>
          </p:nvPr>
        </p:nvSpPr>
        <p:spPr/>
        <p:txBody>
          <a:bodyPr/>
          <a:lstStyle/>
          <a:p>
            <a:pPr>
              <a:defRPr/>
            </a:pPr>
            <a:fld id="{AA7CD607-C3A4-4ECB-B1BA-BE42ED82B203}" type="slidenum">
              <a:rPr lang="en-GB"/>
              <a:pPr>
                <a:defRPr/>
              </a:pPr>
              <a:t>34</a:t>
            </a:fld>
            <a:endParaRPr lang="en-GB"/>
          </a:p>
        </p:txBody>
      </p:sp>
    </p:spTree>
    <p:extLst>
      <p:ext uri="{BB962C8B-B14F-4D97-AF65-F5344CB8AC3E}">
        <p14:creationId xmlns:p14="http://schemas.microsoft.com/office/powerpoint/2010/main" val="30591286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3600" b="1" i="1" dirty="0"/>
              <a:t>Lessons learned from other NGOs</a:t>
            </a:r>
            <a:endParaRPr lang="en-GB" sz="3600" b="1" dirty="0">
              <a:solidFill>
                <a:srgbClr val="C00000"/>
              </a:solidFill>
            </a:endParaRPr>
          </a:p>
        </p:txBody>
      </p:sp>
      <p:sp>
        <p:nvSpPr>
          <p:cNvPr id="3" name="Content Placeholder 2"/>
          <p:cNvSpPr>
            <a:spLocks noGrp="1"/>
          </p:cNvSpPr>
          <p:nvPr>
            <p:ph idx="1"/>
          </p:nvPr>
        </p:nvSpPr>
        <p:spPr/>
        <p:txBody>
          <a:bodyPr rtlCol="0">
            <a:normAutofit lnSpcReduction="10000"/>
          </a:bodyPr>
          <a:lstStyle/>
          <a:p>
            <a:pPr marL="0" indent="0">
              <a:buNone/>
            </a:pPr>
            <a:r>
              <a:rPr lang="en-AU" sz="2800" b="1" dirty="0" smtClean="0">
                <a:solidFill>
                  <a:srgbClr val="C00000"/>
                </a:solidFill>
              </a:rPr>
              <a:t>5. Comprehensibility Testing </a:t>
            </a:r>
          </a:p>
          <a:p>
            <a:r>
              <a:rPr lang="en-AU" sz="2800" i="1" dirty="0" smtClean="0"/>
              <a:t>Tool </a:t>
            </a:r>
            <a:r>
              <a:rPr lang="en-AU" sz="2800" dirty="0" smtClean="0"/>
              <a:t>for evaluating understanding of GHS hazard communication components to take precautionary actions: revised rapid method, </a:t>
            </a:r>
            <a:r>
              <a:rPr lang="en-AU" sz="2800" i="1" dirty="0" smtClean="0"/>
              <a:t>national language</a:t>
            </a:r>
          </a:p>
          <a:p>
            <a:r>
              <a:rPr lang="en-AU" sz="2800" i="1" dirty="0" smtClean="0"/>
              <a:t>Results feed back </a:t>
            </a:r>
            <a:r>
              <a:rPr lang="en-AU" sz="2800" dirty="0" smtClean="0"/>
              <a:t>into capacity building and training,  </a:t>
            </a:r>
          </a:p>
          <a:p>
            <a:endParaRPr lang="en-AU" sz="2800" dirty="0" smtClean="0"/>
          </a:p>
          <a:p>
            <a:pPr marL="0" indent="0">
              <a:buNone/>
            </a:pPr>
            <a:r>
              <a:rPr lang="en-AU" sz="2800" b="1" dirty="0" smtClean="0">
                <a:solidFill>
                  <a:srgbClr val="C00000"/>
                </a:solidFill>
              </a:rPr>
              <a:t>6. Implementation  predominantly Industrial Sector</a:t>
            </a:r>
          </a:p>
          <a:p>
            <a:r>
              <a:rPr lang="en-AU" sz="2800" dirty="0" smtClean="0"/>
              <a:t>Time table for GHS implementation in Industrial sector related to extent and economics of chemical industry ; especially export of chemicals</a:t>
            </a:r>
          </a:p>
          <a:p>
            <a:pPr marL="0" indent="0">
              <a:buNone/>
            </a:pPr>
            <a:endParaRPr lang="en-GB" sz="2800" dirty="0" smtClean="0"/>
          </a:p>
          <a:p>
            <a:pPr>
              <a:defRPr/>
            </a:pPr>
            <a:endParaRPr lang="en-AU" sz="2800" dirty="0"/>
          </a:p>
        </p:txBody>
      </p:sp>
      <p:sp>
        <p:nvSpPr>
          <p:cNvPr id="5" name="Slide Number Placeholder 4"/>
          <p:cNvSpPr>
            <a:spLocks noGrp="1"/>
          </p:cNvSpPr>
          <p:nvPr>
            <p:ph type="sldNum" sz="quarter" idx="12"/>
          </p:nvPr>
        </p:nvSpPr>
        <p:spPr/>
        <p:txBody>
          <a:bodyPr/>
          <a:lstStyle/>
          <a:p>
            <a:pPr>
              <a:defRPr/>
            </a:pPr>
            <a:fld id="{4B745D75-279F-4A1D-AD4F-C9569B1B8D9B}" type="slidenum">
              <a:rPr lang="en-GB"/>
              <a:pPr>
                <a:defRPr/>
              </a:pPr>
              <a:t>35</a:t>
            </a:fld>
            <a:endParaRPr lang="en-GB"/>
          </a:p>
        </p:txBody>
      </p:sp>
    </p:spTree>
    <p:extLst>
      <p:ext uri="{BB962C8B-B14F-4D97-AF65-F5344CB8AC3E}">
        <p14:creationId xmlns:p14="http://schemas.microsoft.com/office/powerpoint/2010/main" val="31138956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3600" b="1" i="1" dirty="0"/>
              <a:t>Lessons learned from other NGOs</a:t>
            </a:r>
            <a:endParaRPr lang="en-GB" sz="3600" b="1" dirty="0">
              <a:solidFill>
                <a:srgbClr val="C00000"/>
              </a:solidFill>
            </a:endParaRPr>
          </a:p>
        </p:txBody>
      </p:sp>
      <p:sp>
        <p:nvSpPr>
          <p:cNvPr id="3" name="Content Placeholder 2"/>
          <p:cNvSpPr>
            <a:spLocks noGrp="1"/>
          </p:cNvSpPr>
          <p:nvPr>
            <p:ph idx="1"/>
          </p:nvPr>
        </p:nvSpPr>
        <p:spPr/>
        <p:txBody>
          <a:bodyPr rtlCol="0">
            <a:normAutofit/>
          </a:bodyPr>
          <a:lstStyle/>
          <a:p>
            <a:pPr marL="0" indent="0">
              <a:buNone/>
              <a:defRPr/>
            </a:pPr>
            <a:r>
              <a:rPr lang="en-AU" sz="2800" b="1" dirty="0" smtClean="0">
                <a:solidFill>
                  <a:srgbClr val="C00000"/>
                </a:solidFill>
              </a:rPr>
              <a:t>7. GHS </a:t>
            </a:r>
            <a:r>
              <a:rPr lang="en-AU" sz="2800" b="1" dirty="0">
                <a:solidFill>
                  <a:srgbClr val="C00000"/>
                </a:solidFill>
              </a:rPr>
              <a:t>and National Legal </a:t>
            </a:r>
            <a:r>
              <a:rPr lang="en-AU" sz="2800" b="1" dirty="0" smtClean="0">
                <a:solidFill>
                  <a:srgbClr val="C00000"/>
                </a:solidFill>
              </a:rPr>
              <a:t>Infrastructure</a:t>
            </a:r>
            <a:r>
              <a:rPr lang="en-AU" sz="2800" b="1" dirty="0">
                <a:solidFill>
                  <a:srgbClr val="C00000"/>
                </a:solidFill>
              </a:rPr>
              <a:t/>
            </a:r>
            <a:br>
              <a:rPr lang="en-AU" sz="2800" b="1" dirty="0">
                <a:solidFill>
                  <a:srgbClr val="C00000"/>
                </a:solidFill>
              </a:rPr>
            </a:br>
            <a:r>
              <a:rPr lang="en-AU" sz="2800" b="1" dirty="0">
                <a:solidFill>
                  <a:srgbClr val="C00000"/>
                </a:solidFill>
              </a:rPr>
              <a:t>developed by various </a:t>
            </a:r>
            <a:r>
              <a:rPr lang="en-AU" sz="2800" b="1" dirty="0" smtClean="0">
                <a:solidFill>
                  <a:srgbClr val="C00000"/>
                </a:solidFill>
              </a:rPr>
              <a:t>departments/ministries</a:t>
            </a:r>
          </a:p>
          <a:p>
            <a:pPr>
              <a:defRPr/>
            </a:pPr>
            <a:r>
              <a:rPr lang="en-AU" dirty="0" smtClean="0"/>
              <a:t>UNITAR/ILO Training modules provide </a:t>
            </a:r>
            <a:r>
              <a:rPr lang="en-AU" i="1" dirty="0" smtClean="0"/>
              <a:t>generic approach </a:t>
            </a:r>
            <a:r>
              <a:rPr lang="en-AU" dirty="0" smtClean="0"/>
              <a:t>to national GHS capacity building;</a:t>
            </a:r>
          </a:p>
          <a:p>
            <a:pPr eaLnBrk="1" fontAlgn="auto" hangingPunct="1">
              <a:spcAft>
                <a:spcPts val="0"/>
              </a:spcAft>
              <a:buFont typeface="Arial" pitchFamily="34" charset="0"/>
              <a:buChar char="•"/>
              <a:defRPr/>
            </a:pPr>
            <a:r>
              <a:rPr lang="en-AU" dirty="0" smtClean="0"/>
              <a:t>National legal frameworks vary between countries for GHS in </a:t>
            </a:r>
            <a:r>
              <a:rPr lang="en-AU" i="1" dirty="0" smtClean="0"/>
              <a:t>industrial sector</a:t>
            </a:r>
            <a:r>
              <a:rPr lang="en-AU" dirty="0" smtClean="0"/>
              <a:t>;</a:t>
            </a:r>
          </a:p>
        </p:txBody>
      </p:sp>
      <p:sp>
        <p:nvSpPr>
          <p:cNvPr id="5" name="Slide Number Placeholder 4"/>
          <p:cNvSpPr>
            <a:spLocks noGrp="1"/>
          </p:cNvSpPr>
          <p:nvPr>
            <p:ph type="sldNum" sz="quarter" idx="12"/>
          </p:nvPr>
        </p:nvSpPr>
        <p:spPr/>
        <p:txBody>
          <a:bodyPr/>
          <a:lstStyle/>
          <a:p>
            <a:pPr>
              <a:defRPr/>
            </a:pPr>
            <a:fld id="{83CBEDE3-2A65-4639-A1B0-4F3020E8A58E}" type="slidenum">
              <a:rPr lang="en-GB"/>
              <a:pPr>
                <a:defRPr/>
              </a:pPr>
              <a:t>36</a:t>
            </a:fld>
            <a:endParaRPr lang="en-GB"/>
          </a:p>
        </p:txBody>
      </p:sp>
    </p:spTree>
    <p:extLst>
      <p:ext uri="{BB962C8B-B14F-4D97-AF65-F5344CB8AC3E}">
        <p14:creationId xmlns:p14="http://schemas.microsoft.com/office/powerpoint/2010/main" val="23130016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3600" b="1" i="1" dirty="0"/>
              <a:t>Lessons learned from other NGOs</a:t>
            </a:r>
            <a:endParaRPr lang="en-GB" sz="3600" b="1" dirty="0">
              <a:solidFill>
                <a:srgbClr val="C00000"/>
              </a:solidFill>
            </a:endParaRPr>
          </a:p>
        </p:txBody>
      </p:sp>
      <p:sp>
        <p:nvSpPr>
          <p:cNvPr id="3" name="Content Placeholder 2"/>
          <p:cNvSpPr>
            <a:spLocks noGrp="1"/>
          </p:cNvSpPr>
          <p:nvPr>
            <p:ph idx="1"/>
          </p:nvPr>
        </p:nvSpPr>
        <p:spPr/>
        <p:txBody>
          <a:bodyPr rtlCol="0">
            <a:normAutofit fontScale="85000" lnSpcReduction="10000"/>
          </a:bodyPr>
          <a:lstStyle/>
          <a:p>
            <a:pPr marL="0" indent="0">
              <a:buNone/>
              <a:defRPr/>
            </a:pPr>
            <a:r>
              <a:rPr lang="en-AU" b="1" dirty="0" smtClean="0">
                <a:solidFill>
                  <a:srgbClr val="C00000"/>
                </a:solidFill>
              </a:rPr>
              <a:t>8. GHS </a:t>
            </a:r>
            <a:r>
              <a:rPr lang="en-AU" b="1" dirty="0">
                <a:solidFill>
                  <a:srgbClr val="C00000"/>
                </a:solidFill>
              </a:rPr>
              <a:t>Integration in Chemicals </a:t>
            </a:r>
            <a:r>
              <a:rPr lang="en-AU" b="1" dirty="0" smtClean="0">
                <a:solidFill>
                  <a:srgbClr val="C00000"/>
                </a:solidFill>
              </a:rPr>
              <a:t>Management</a:t>
            </a:r>
          </a:p>
          <a:p>
            <a:pPr>
              <a:defRPr/>
            </a:pPr>
            <a:r>
              <a:rPr lang="en-AU" dirty="0" smtClean="0"/>
              <a:t>Integration of GHS into lifecycle of chemicals stressed by WSSD and in SAICM Overarching Policy Strategy;</a:t>
            </a:r>
          </a:p>
          <a:p>
            <a:pPr eaLnBrk="1" fontAlgn="auto" hangingPunct="1">
              <a:spcAft>
                <a:spcPts val="0"/>
              </a:spcAft>
              <a:buFont typeface="Arial" pitchFamily="34" charset="0"/>
              <a:buChar char="•"/>
              <a:defRPr/>
            </a:pPr>
            <a:r>
              <a:rPr lang="en-AU" dirty="0" smtClean="0"/>
              <a:t>Packaging and labelling at international standards  referred to in Rotterdam and Basel Conventions, while with Stockholm Convention international rules, standards apply to transport of </a:t>
            </a:r>
            <a:r>
              <a:rPr lang="en-AU" dirty="0" err="1" smtClean="0"/>
              <a:t>POPs</a:t>
            </a:r>
            <a:r>
              <a:rPr lang="en-AU" dirty="0" smtClean="0"/>
              <a:t> chemicals;</a:t>
            </a:r>
          </a:p>
          <a:p>
            <a:pPr eaLnBrk="1" fontAlgn="auto" hangingPunct="1">
              <a:spcAft>
                <a:spcPts val="0"/>
              </a:spcAft>
              <a:buFont typeface="Arial" pitchFamily="34" charset="0"/>
              <a:buChar char="•"/>
              <a:defRPr/>
            </a:pPr>
            <a:r>
              <a:rPr lang="en-AU" dirty="0" smtClean="0"/>
              <a:t>Few countries have considered how the GHS can be integrated into their chemicals management framework including relevance to chemical </a:t>
            </a:r>
            <a:r>
              <a:rPr lang="en-AU" dirty="0" smtClean="0"/>
              <a:t>Conventions</a:t>
            </a:r>
            <a:endParaRPr lang="en-AU" dirty="0" smtClean="0"/>
          </a:p>
          <a:p>
            <a:pPr eaLnBrk="1" fontAlgn="auto" hangingPunct="1">
              <a:spcAft>
                <a:spcPts val="0"/>
              </a:spcAft>
              <a:buFont typeface="Arial" pitchFamily="34" charset="0"/>
              <a:buChar char="•"/>
              <a:defRPr/>
            </a:pPr>
            <a:endParaRPr lang="en-GB" dirty="0"/>
          </a:p>
        </p:txBody>
      </p:sp>
      <p:sp>
        <p:nvSpPr>
          <p:cNvPr id="5" name="Slide Number Placeholder 4"/>
          <p:cNvSpPr>
            <a:spLocks noGrp="1"/>
          </p:cNvSpPr>
          <p:nvPr>
            <p:ph type="sldNum" sz="quarter" idx="12"/>
          </p:nvPr>
        </p:nvSpPr>
        <p:spPr/>
        <p:txBody>
          <a:bodyPr/>
          <a:lstStyle/>
          <a:p>
            <a:pPr>
              <a:defRPr/>
            </a:pPr>
            <a:fld id="{5F8BD3A8-8112-4C28-B97F-C494D2028D51}" type="slidenum">
              <a:rPr lang="en-GB"/>
              <a:pPr>
                <a:defRPr/>
              </a:pPr>
              <a:t>37</a:t>
            </a:fld>
            <a:endParaRPr lang="en-GB"/>
          </a:p>
        </p:txBody>
      </p:sp>
    </p:spTree>
    <p:extLst>
      <p:ext uri="{BB962C8B-B14F-4D97-AF65-F5344CB8AC3E}">
        <p14:creationId xmlns:p14="http://schemas.microsoft.com/office/powerpoint/2010/main" val="21613870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3600" b="1" i="1" dirty="0"/>
              <a:t>Lessons learned from other NGOs</a:t>
            </a:r>
            <a:endParaRPr lang="en-GB" sz="3600" b="1" dirty="0">
              <a:solidFill>
                <a:srgbClr val="C00000"/>
              </a:solidFill>
            </a:endParaRPr>
          </a:p>
        </p:txBody>
      </p:sp>
      <p:sp>
        <p:nvSpPr>
          <p:cNvPr id="3" name="Content Placeholder 2"/>
          <p:cNvSpPr>
            <a:spLocks noGrp="1"/>
          </p:cNvSpPr>
          <p:nvPr>
            <p:ph idx="1"/>
          </p:nvPr>
        </p:nvSpPr>
        <p:spPr/>
        <p:txBody>
          <a:bodyPr rtlCol="0">
            <a:normAutofit/>
          </a:bodyPr>
          <a:lstStyle/>
          <a:p>
            <a:pPr marL="0" indent="0">
              <a:buNone/>
              <a:defRPr/>
            </a:pPr>
            <a:r>
              <a:rPr lang="en-AU" sz="2800" b="1" dirty="0" smtClean="0">
                <a:solidFill>
                  <a:srgbClr val="C00000"/>
                </a:solidFill>
              </a:rPr>
              <a:t>9. Single Community significance </a:t>
            </a:r>
            <a:r>
              <a:rPr lang="en-AU" sz="2800" b="1" dirty="0">
                <a:solidFill>
                  <a:srgbClr val="C00000"/>
                </a:solidFill>
              </a:rPr>
              <a:t>for chemicals </a:t>
            </a:r>
            <a:r>
              <a:rPr lang="en-AU" sz="2800" b="1" dirty="0" smtClean="0">
                <a:solidFill>
                  <a:srgbClr val="C00000"/>
                </a:solidFill>
              </a:rPr>
              <a:t>?</a:t>
            </a:r>
          </a:p>
          <a:p>
            <a:pPr>
              <a:defRPr/>
            </a:pPr>
            <a:r>
              <a:rPr lang="en-AU" dirty="0" smtClean="0"/>
              <a:t>Adoption of single regional economic market</a:t>
            </a:r>
          </a:p>
          <a:p>
            <a:pPr fontAlgn="auto">
              <a:spcAft>
                <a:spcPts val="0"/>
              </a:spcAft>
              <a:defRPr/>
            </a:pPr>
            <a:r>
              <a:rPr lang="en-AU" dirty="0"/>
              <a:t>Based upon free movement of goods, services, skilled labour, investment, capital etc.</a:t>
            </a:r>
          </a:p>
          <a:p>
            <a:pPr fontAlgn="auto">
              <a:spcAft>
                <a:spcPts val="0"/>
              </a:spcAft>
              <a:defRPr/>
            </a:pPr>
            <a:r>
              <a:rPr lang="en-AU" dirty="0"/>
              <a:t>National GHS implementation is relevant; e.g. standardization reduces barriers to trade in chemicals</a:t>
            </a:r>
          </a:p>
        </p:txBody>
      </p:sp>
      <p:sp>
        <p:nvSpPr>
          <p:cNvPr id="5" name="Slide Number Placeholder 4"/>
          <p:cNvSpPr>
            <a:spLocks noGrp="1"/>
          </p:cNvSpPr>
          <p:nvPr>
            <p:ph type="sldNum" sz="quarter" idx="12"/>
          </p:nvPr>
        </p:nvSpPr>
        <p:spPr/>
        <p:txBody>
          <a:bodyPr/>
          <a:lstStyle/>
          <a:p>
            <a:pPr>
              <a:defRPr/>
            </a:pPr>
            <a:fld id="{CCBA2F8A-75A0-48B5-8141-6DDC0ECACA85}" type="slidenum">
              <a:rPr lang="en-GB"/>
              <a:pPr>
                <a:defRPr/>
              </a:pPr>
              <a:t>38</a:t>
            </a:fld>
            <a:endParaRPr lang="en-GB"/>
          </a:p>
        </p:txBody>
      </p:sp>
    </p:spTree>
    <p:extLst>
      <p:ext uri="{BB962C8B-B14F-4D97-AF65-F5344CB8AC3E}">
        <p14:creationId xmlns:p14="http://schemas.microsoft.com/office/powerpoint/2010/main" val="1965619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50177" name="Title 1"/>
          <p:cNvSpPr>
            <a:spLocks noGrp="1"/>
          </p:cNvSpPr>
          <p:nvPr>
            <p:ph type="title"/>
          </p:nvPr>
        </p:nvSpPr>
        <p:spPr/>
        <p:txBody>
          <a:bodyPr>
            <a:normAutofit/>
          </a:bodyPr>
          <a:lstStyle/>
          <a:p>
            <a:r>
              <a:rPr lang="en-US" sz="3600" b="1" i="1" dirty="0" smtClean="0"/>
              <a:t>Lessons learned from other NGOs</a:t>
            </a:r>
            <a:endParaRPr lang="en-GB" sz="3600" b="1" dirty="0" smtClean="0">
              <a:solidFill>
                <a:srgbClr val="C00000"/>
              </a:solidFill>
            </a:endParaRPr>
          </a:p>
        </p:txBody>
      </p:sp>
      <p:sp>
        <p:nvSpPr>
          <p:cNvPr id="3" name="Content Placeholder 2"/>
          <p:cNvSpPr>
            <a:spLocks noGrp="1"/>
          </p:cNvSpPr>
          <p:nvPr>
            <p:ph idx="1"/>
          </p:nvPr>
        </p:nvSpPr>
        <p:spPr/>
        <p:txBody>
          <a:bodyPr rtlCol="0">
            <a:normAutofit fontScale="85000" lnSpcReduction="10000"/>
          </a:bodyPr>
          <a:lstStyle/>
          <a:p>
            <a:pPr>
              <a:buNone/>
              <a:defRPr/>
            </a:pPr>
            <a:r>
              <a:rPr lang="en-AU" b="1" dirty="0" smtClean="0">
                <a:solidFill>
                  <a:srgbClr val="C00000"/>
                </a:solidFill>
              </a:rPr>
              <a:t>10. Outstanding </a:t>
            </a:r>
            <a:r>
              <a:rPr lang="en-AU" b="1" dirty="0">
                <a:solidFill>
                  <a:srgbClr val="C00000"/>
                </a:solidFill>
              </a:rPr>
              <a:t>issues:</a:t>
            </a:r>
          </a:p>
          <a:p>
            <a:pPr eaLnBrk="1" fontAlgn="auto" hangingPunct="1">
              <a:spcAft>
                <a:spcPts val="0"/>
              </a:spcAft>
              <a:buFont typeface="Arial" pitchFamily="34" charset="0"/>
              <a:buChar char="•"/>
              <a:defRPr/>
            </a:pPr>
            <a:r>
              <a:rPr lang="en-AU" dirty="0" smtClean="0"/>
              <a:t>How </a:t>
            </a:r>
            <a:r>
              <a:rPr lang="en-AU" dirty="0" smtClean="0"/>
              <a:t>to measure policy inputs </a:t>
            </a:r>
            <a:r>
              <a:rPr lang="en-AU" dirty="0" smtClean="0"/>
              <a:t>when establishing GHS?</a:t>
            </a:r>
            <a:endParaRPr lang="en-AU" dirty="0" smtClean="0"/>
          </a:p>
          <a:p>
            <a:pPr eaLnBrk="1" fontAlgn="auto" hangingPunct="1">
              <a:spcAft>
                <a:spcPts val="0"/>
              </a:spcAft>
              <a:buFont typeface="Arial" pitchFamily="34" charset="0"/>
              <a:buChar char="•"/>
              <a:defRPr/>
            </a:pPr>
            <a:r>
              <a:rPr lang="en-AU" dirty="0" smtClean="0"/>
              <a:t>Costs </a:t>
            </a:r>
            <a:r>
              <a:rPr lang="en-AU" dirty="0" smtClean="0"/>
              <a:t>/ benefits </a:t>
            </a:r>
            <a:r>
              <a:rPr lang="en-AU" dirty="0" smtClean="0"/>
              <a:t>of adopting GHS?</a:t>
            </a:r>
          </a:p>
          <a:p>
            <a:pPr eaLnBrk="1" fontAlgn="auto" hangingPunct="1">
              <a:spcAft>
                <a:spcPts val="0"/>
              </a:spcAft>
              <a:buFont typeface="Arial" pitchFamily="34" charset="0"/>
              <a:buChar char="•"/>
              <a:defRPr/>
            </a:pPr>
            <a:r>
              <a:rPr lang="en-AU" dirty="0" smtClean="0"/>
              <a:t>Challenge </a:t>
            </a:r>
            <a:r>
              <a:rPr lang="en-AU" dirty="0" smtClean="0"/>
              <a:t>of GHS implementation for agricultural and consumer chemicals? Some countries developing guidelines for consumer </a:t>
            </a:r>
            <a:r>
              <a:rPr lang="en-AU" dirty="0" smtClean="0"/>
              <a:t>chemicals.</a:t>
            </a:r>
            <a:endParaRPr lang="en-AU" dirty="0" smtClean="0"/>
          </a:p>
          <a:p>
            <a:pPr eaLnBrk="1" fontAlgn="auto" hangingPunct="1">
              <a:spcAft>
                <a:spcPts val="0"/>
              </a:spcAft>
              <a:buFont typeface="Arial" pitchFamily="34" charset="0"/>
              <a:buChar char="•"/>
              <a:defRPr/>
            </a:pPr>
            <a:r>
              <a:rPr lang="en-AU" dirty="0" smtClean="0"/>
              <a:t>Only some integration of chemicals into national development plans? Are policy-makers up to date?</a:t>
            </a:r>
          </a:p>
          <a:p>
            <a:pPr eaLnBrk="1" fontAlgn="auto" hangingPunct="1">
              <a:spcAft>
                <a:spcPts val="0"/>
              </a:spcAft>
              <a:buFont typeface="Arial" pitchFamily="34" charset="0"/>
              <a:buChar char="•"/>
              <a:defRPr/>
            </a:pPr>
            <a:r>
              <a:rPr lang="en-AU" dirty="0" smtClean="0"/>
              <a:t> Has implementation of </a:t>
            </a:r>
            <a:r>
              <a:rPr lang="en-AU" dirty="0" err="1" smtClean="0"/>
              <a:t>GHS</a:t>
            </a:r>
            <a:r>
              <a:rPr lang="en-AU" dirty="0" smtClean="0"/>
              <a:t> improved chemical governance?</a:t>
            </a:r>
          </a:p>
          <a:p>
            <a:pPr eaLnBrk="1" fontAlgn="auto" hangingPunct="1">
              <a:spcAft>
                <a:spcPts val="0"/>
              </a:spcAft>
              <a:buFont typeface="Arial" pitchFamily="34" charset="0"/>
              <a:buNone/>
              <a:defRPr/>
            </a:pPr>
            <a:endParaRPr lang="en-AU" dirty="0" smtClean="0"/>
          </a:p>
          <a:p>
            <a:pPr eaLnBrk="1" fontAlgn="auto" hangingPunct="1">
              <a:spcAft>
                <a:spcPts val="0"/>
              </a:spcAft>
              <a:buFont typeface="Arial" pitchFamily="34" charset="0"/>
              <a:buNone/>
              <a:defRPr/>
            </a:pPr>
            <a:endParaRPr lang="en-AU" dirty="0" smtClean="0"/>
          </a:p>
          <a:p>
            <a:pPr eaLnBrk="1" fontAlgn="auto" hangingPunct="1">
              <a:spcAft>
                <a:spcPts val="0"/>
              </a:spcAft>
              <a:buFont typeface="Arial" pitchFamily="34" charset="0"/>
              <a:buChar char="•"/>
              <a:defRPr/>
            </a:pPr>
            <a:endParaRPr lang="en-GB" dirty="0"/>
          </a:p>
        </p:txBody>
      </p:sp>
      <p:sp>
        <p:nvSpPr>
          <p:cNvPr id="5" name="Slide Number Placeholder 4"/>
          <p:cNvSpPr>
            <a:spLocks noGrp="1"/>
          </p:cNvSpPr>
          <p:nvPr>
            <p:ph type="sldNum" sz="quarter" idx="12"/>
          </p:nvPr>
        </p:nvSpPr>
        <p:spPr/>
        <p:txBody>
          <a:bodyPr/>
          <a:lstStyle/>
          <a:p>
            <a:pPr>
              <a:defRPr/>
            </a:pPr>
            <a:fld id="{19BC5231-09CF-43E3-9A35-D1FBC85278AE}" type="slidenum">
              <a:rPr lang="en-GB"/>
              <a:pPr>
                <a:defRPr/>
              </a:pPr>
              <a:t>39</a:t>
            </a:fld>
            <a:endParaRPr lang="en-GB"/>
          </a:p>
        </p:txBody>
      </p:sp>
    </p:spTree>
    <p:extLst>
      <p:ext uri="{BB962C8B-B14F-4D97-AF65-F5344CB8AC3E}">
        <p14:creationId xmlns:p14="http://schemas.microsoft.com/office/powerpoint/2010/main" val="2270686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dirty="0">
                <a:solidFill>
                  <a:srgbClr val="FF0000"/>
                </a:solidFill>
              </a:rPr>
              <a:t>Key Features </a:t>
            </a:r>
          </a:p>
          <a:p>
            <a:pPr algn="ctr"/>
            <a:r>
              <a:rPr lang="en-GB" sz="3200" dirty="0">
                <a:solidFill>
                  <a:srgbClr val="FF3300"/>
                </a:solidFill>
              </a:rPr>
              <a:t>Preamble  </a:t>
            </a:r>
          </a:p>
        </p:txBody>
      </p:sp>
      <p:sp>
        <p:nvSpPr>
          <p:cNvPr id="10245" name="Rectangle 5"/>
          <p:cNvSpPr>
            <a:spLocks noChangeArrowheads="1"/>
          </p:cNvSpPr>
          <p:nvPr/>
        </p:nvSpPr>
        <p:spPr bwMode="auto">
          <a:xfrm>
            <a:off x="152399" y="1341438"/>
            <a:ext cx="88360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Protection of workers enhances the protection of the general public and the environment; </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The need for, and the right to, information by workers;  </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Essential to prevent or reduce the incidence of chemically induced illnesses and injuries at work by:</a:t>
            </a:r>
          </a:p>
          <a:p>
            <a:pPr marL="914400" lvl="1" indent="-457200">
              <a:lnSpc>
                <a:spcPct val="80000"/>
              </a:lnSpc>
              <a:spcBef>
                <a:spcPct val="20000"/>
              </a:spcBef>
              <a:buFont typeface="Wingdings" pitchFamily="2" charset="2"/>
              <a:buChar char="Ø"/>
            </a:pPr>
            <a:r>
              <a:rPr lang="en-GB" sz="2800" b="0" dirty="0">
                <a:solidFill>
                  <a:srgbClr val="003300"/>
                </a:solidFill>
                <a:ea typeface="ＭＳ Ｐゴシック" charset="-128"/>
              </a:rPr>
              <a:t>Determination of hazards;</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Mechanism to obtain information from suppliers;</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Provision of information about the chemicals and the </a:t>
            </a:r>
            <a:r>
              <a:rPr lang="en-GB" sz="2800" b="0" dirty="0">
                <a:solidFill>
                  <a:srgbClr val="003300"/>
                </a:solidFill>
                <a:ea typeface="ＭＳ Ｐゴシック" charset="-128"/>
              </a:rPr>
              <a:t>appropriate preventive measures to workers,  for their effective participate in protective programmes;</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Establishment of principles for effective </a:t>
            </a:r>
            <a:r>
              <a:rPr lang="en-US" sz="2800" b="0" dirty="0" err="1">
                <a:solidFill>
                  <a:srgbClr val="003300"/>
                </a:solidFill>
                <a:ea typeface="ＭＳ Ｐゴシック" charset="-128"/>
              </a:rPr>
              <a:t>programmes</a:t>
            </a:r>
            <a:r>
              <a:rPr lang="en-US" sz="2800" b="0" dirty="0">
                <a:solidFill>
                  <a:srgbClr val="003300"/>
                </a:solidFill>
                <a:ea typeface="ＭＳ Ｐゴシック" charset="-128"/>
              </a:rPr>
              <a:t> for safe use of chemicals;</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Cooperation; </a:t>
            </a:r>
          </a:p>
        </p:txBody>
      </p:sp>
    </p:spTree>
    <p:extLst>
      <p:ext uri="{BB962C8B-B14F-4D97-AF65-F5344CB8AC3E}">
        <p14:creationId xmlns:p14="http://schemas.microsoft.com/office/powerpoint/2010/main" val="19220764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15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sz="3600" b="1" i="1" dirty="0"/>
              <a:t>Lessons learned from other NGOs</a:t>
            </a:r>
            <a:endParaRPr lang="en-GB" sz="3600" b="1" dirty="0">
              <a:solidFill>
                <a:srgbClr val="C00000"/>
              </a:solidFill>
            </a:endParaRPr>
          </a:p>
        </p:txBody>
      </p:sp>
      <p:sp>
        <p:nvSpPr>
          <p:cNvPr id="3" name="Content Placeholder 2"/>
          <p:cNvSpPr>
            <a:spLocks noGrp="1"/>
          </p:cNvSpPr>
          <p:nvPr>
            <p:ph idx="1"/>
          </p:nvPr>
        </p:nvSpPr>
        <p:spPr/>
        <p:txBody>
          <a:bodyPr rtlCol="0">
            <a:normAutofit fontScale="85000" lnSpcReduction="10000"/>
          </a:bodyPr>
          <a:lstStyle/>
          <a:p>
            <a:pPr marL="0" indent="0">
              <a:buNone/>
              <a:defRPr/>
            </a:pPr>
            <a:r>
              <a:rPr lang="en-AU" b="1" dirty="0" smtClean="0">
                <a:solidFill>
                  <a:srgbClr val="C00000"/>
                </a:solidFill>
              </a:rPr>
              <a:t>11. Summary</a:t>
            </a:r>
            <a:r>
              <a:rPr lang="en-AU" b="1" dirty="0">
                <a:solidFill>
                  <a:srgbClr val="C00000"/>
                </a:solidFill>
              </a:rPr>
              <a:t>: GHS </a:t>
            </a:r>
            <a:r>
              <a:rPr lang="en-AU" b="1" dirty="0" smtClean="0">
                <a:solidFill>
                  <a:srgbClr val="C00000"/>
                </a:solidFill>
              </a:rPr>
              <a:t>projects</a:t>
            </a:r>
          </a:p>
          <a:p>
            <a:pPr>
              <a:defRPr/>
            </a:pPr>
            <a:r>
              <a:rPr lang="en-AU" dirty="0" smtClean="0"/>
              <a:t>Country driven process essential with stakeholders</a:t>
            </a:r>
          </a:p>
          <a:p>
            <a:pPr eaLnBrk="1" fontAlgn="auto" hangingPunct="1">
              <a:spcAft>
                <a:spcPts val="0"/>
              </a:spcAft>
              <a:buFont typeface="Arial" pitchFamily="34" charset="0"/>
              <a:buChar char="•"/>
              <a:defRPr/>
            </a:pPr>
            <a:r>
              <a:rPr lang="en-AU" dirty="0" smtClean="0"/>
              <a:t>Guiding principles: situation, gap analysis &amp; development of implementation strategy;</a:t>
            </a:r>
          </a:p>
          <a:p>
            <a:pPr eaLnBrk="1" fontAlgn="auto" hangingPunct="1">
              <a:spcAft>
                <a:spcPts val="0"/>
              </a:spcAft>
              <a:buFont typeface="Arial" pitchFamily="34" charset="0"/>
              <a:buChar char="•"/>
              <a:defRPr/>
            </a:pPr>
            <a:r>
              <a:rPr lang="en-AU" dirty="0" smtClean="0"/>
              <a:t>Essential knowledge transfer to participants/trainees;</a:t>
            </a:r>
            <a:endParaRPr lang="en-AU" dirty="0" smtClean="0"/>
          </a:p>
          <a:p>
            <a:pPr eaLnBrk="1" fontAlgn="auto" hangingPunct="1">
              <a:spcAft>
                <a:spcPts val="0"/>
              </a:spcAft>
              <a:buFont typeface="Arial" pitchFamily="34" charset="0"/>
              <a:buChar char="•"/>
              <a:defRPr/>
            </a:pPr>
            <a:r>
              <a:rPr lang="en-AU" dirty="0" smtClean="0"/>
              <a:t>National translations essential for training;</a:t>
            </a:r>
          </a:p>
          <a:p>
            <a:pPr eaLnBrk="1" fontAlgn="auto" hangingPunct="1">
              <a:spcAft>
                <a:spcPts val="0"/>
              </a:spcAft>
              <a:buFont typeface="Arial" pitchFamily="34" charset="0"/>
              <a:buChar char="•"/>
              <a:defRPr/>
            </a:pPr>
            <a:r>
              <a:rPr lang="en-AU" dirty="0" smtClean="0"/>
              <a:t>Comprehensibility testing evaluated training; </a:t>
            </a:r>
          </a:p>
          <a:p>
            <a:pPr eaLnBrk="1" fontAlgn="auto" hangingPunct="1">
              <a:spcAft>
                <a:spcPts val="0"/>
              </a:spcAft>
              <a:buFont typeface="Arial" pitchFamily="34" charset="0"/>
              <a:buChar char="•"/>
              <a:defRPr/>
            </a:pPr>
            <a:r>
              <a:rPr lang="en-AU" dirty="0" smtClean="0"/>
              <a:t>Weak linkages still remain between </a:t>
            </a:r>
            <a:r>
              <a:rPr lang="en-AU" dirty="0" err="1" smtClean="0"/>
              <a:t>GHS</a:t>
            </a:r>
            <a:r>
              <a:rPr lang="en-AU" dirty="0" smtClean="0"/>
              <a:t>, chemical Conventions and national chemicals management;</a:t>
            </a:r>
          </a:p>
          <a:p>
            <a:pPr eaLnBrk="1" fontAlgn="auto" hangingPunct="1">
              <a:spcAft>
                <a:spcPts val="0"/>
              </a:spcAft>
              <a:buFont typeface="Arial" pitchFamily="34" charset="0"/>
              <a:buChar char="•"/>
              <a:defRPr/>
            </a:pPr>
            <a:r>
              <a:rPr lang="en-AU" dirty="0" smtClean="0"/>
              <a:t>Partnerships have led to success of projects</a:t>
            </a:r>
            <a:endParaRPr lang="en-GB" dirty="0"/>
          </a:p>
        </p:txBody>
      </p:sp>
      <p:sp>
        <p:nvSpPr>
          <p:cNvPr id="5" name="Slide Number Placeholder 4"/>
          <p:cNvSpPr>
            <a:spLocks noGrp="1"/>
          </p:cNvSpPr>
          <p:nvPr>
            <p:ph type="sldNum" sz="quarter" idx="12"/>
          </p:nvPr>
        </p:nvSpPr>
        <p:spPr/>
        <p:txBody>
          <a:bodyPr/>
          <a:lstStyle/>
          <a:p>
            <a:pPr>
              <a:defRPr/>
            </a:pPr>
            <a:fld id="{55FC0905-136F-4293-AA7C-4F0A602E334D}" type="slidenum">
              <a:rPr lang="en-GB"/>
              <a:pPr>
                <a:defRPr/>
              </a:pPr>
              <a:t>40</a:t>
            </a:fld>
            <a:endParaRPr lang="en-GB"/>
          </a:p>
        </p:txBody>
      </p:sp>
    </p:spTree>
    <p:extLst>
      <p:ext uri="{BB962C8B-B14F-4D97-AF65-F5344CB8AC3E}">
        <p14:creationId xmlns:p14="http://schemas.microsoft.com/office/powerpoint/2010/main" val="27977112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15616" y="548680"/>
            <a:ext cx="6965245" cy="1202485"/>
          </a:xfrm>
        </p:spPr>
        <p:txBody>
          <a:bodyPr/>
          <a:lstStyle/>
          <a:p>
            <a:r>
              <a:rPr lang="en-US" i="1" dirty="0" smtClean="0"/>
              <a:t>Challenges</a:t>
            </a:r>
            <a:endParaRPr lang="en-US" i="1" dirty="0"/>
          </a:p>
        </p:txBody>
      </p:sp>
      <p:sp>
        <p:nvSpPr>
          <p:cNvPr id="3" name="Content Placeholder 2"/>
          <p:cNvSpPr>
            <a:spLocks noGrp="1"/>
          </p:cNvSpPr>
          <p:nvPr>
            <p:ph idx="1"/>
          </p:nvPr>
        </p:nvSpPr>
        <p:spPr>
          <a:xfrm>
            <a:off x="899592" y="1484784"/>
            <a:ext cx="7416824" cy="4680520"/>
          </a:xfrm>
        </p:spPr>
        <p:txBody>
          <a:bodyPr>
            <a:normAutofit fontScale="77500" lnSpcReduction="20000"/>
          </a:bodyPr>
          <a:lstStyle/>
          <a:p>
            <a:pPr algn="just"/>
            <a:r>
              <a:rPr lang="en-US" sz="3400" b="1" dirty="0" smtClean="0"/>
              <a:t>Funding</a:t>
            </a:r>
          </a:p>
          <a:p>
            <a:pPr algn="just">
              <a:buNone/>
            </a:pPr>
            <a:r>
              <a:rPr lang="en-US" sz="3400" dirty="0" smtClean="0"/>
              <a:t>	- Continuous funding is </a:t>
            </a:r>
            <a:r>
              <a:rPr lang="en-US" sz="3400" dirty="0" smtClean="0"/>
              <a:t>needed.</a:t>
            </a:r>
            <a:endParaRPr lang="en-US" sz="3400" dirty="0" smtClean="0"/>
          </a:p>
          <a:p>
            <a:pPr algn="just"/>
            <a:r>
              <a:rPr lang="en-US" sz="3400" b="1" dirty="0" smtClean="0"/>
              <a:t>Implementation and adoption status</a:t>
            </a:r>
          </a:p>
          <a:p>
            <a:pPr algn="just">
              <a:buNone/>
            </a:pPr>
            <a:r>
              <a:rPr lang="en-US" sz="3400" dirty="0" smtClean="0"/>
              <a:t>	- Different level of GHS adoption status further complicate the awareness rising for the consumers. Issues such as fake pictogram or label may arise. May affect the confidence of consumers if no competent authority available.</a:t>
            </a:r>
          </a:p>
          <a:p>
            <a:pPr algn="just"/>
            <a:r>
              <a:rPr lang="en-US" sz="3400" b="1" dirty="0" smtClean="0"/>
              <a:t>Capacity </a:t>
            </a:r>
            <a:r>
              <a:rPr lang="en-US" sz="3400" b="1" dirty="0" smtClean="0"/>
              <a:t>building for consumer organization</a:t>
            </a:r>
          </a:p>
          <a:p>
            <a:pPr algn="just">
              <a:buNone/>
            </a:pPr>
            <a:r>
              <a:rPr lang="en-US" sz="3400" dirty="0" smtClean="0"/>
              <a:t>	- </a:t>
            </a:r>
            <a:r>
              <a:rPr lang="en-US" sz="3400" dirty="0" smtClean="0"/>
              <a:t>Local training needed to facilitate better </a:t>
            </a:r>
            <a:r>
              <a:rPr lang="en-US" sz="3400" dirty="0" smtClean="0"/>
              <a:t>understanding </a:t>
            </a:r>
            <a:r>
              <a:rPr lang="en-US" sz="3400" dirty="0" smtClean="0"/>
              <a:t>by consumer organizations and consumers</a:t>
            </a:r>
            <a:endParaRPr lang="en-US" sz="3400" dirty="0" smtClean="0"/>
          </a:p>
          <a:p>
            <a:pPr>
              <a:buNone/>
            </a:pPr>
            <a:endParaRPr lang="en-US" dirty="0" smtClean="0"/>
          </a:p>
          <a:p>
            <a:pPr>
              <a:buNone/>
            </a:pPr>
            <a:endParaRPr lang="en-US" dirty="0" smtClean="0"/>
          </a:p>
          <a:p>
            <a:endParaRPr lang="en-US" dirty="0"/>
          </a:p>
        </p:txBody>
      </p:sp>
    </p:spTree>
    <p:extLst>
      <p:ext uri="{BB962C8B-B14F-4D97-AF65-F5344CB8AC3E}">
        <p14:creationId xmlns:p14="http://schemas.microsoft.com/office/powerpoint/2010/main" val="100160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0" y="0"/>
            <a:ext cx="91440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p:cNvSpPr>
            <a:spLocks noChangeArrowheads="1"/>
          </p:cNvSpPr>
          <p:nvPr/>
        </p:nvSpPr>
        <p:spPr bwMode="auto">
          <a:xfrm>
            <a:off x="914400" y="398125"/>
            <a:ext cx="7315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None/>
            </a:pPr>
            <a:r>
              <a:rPr lang="en-US" sz="4400" i="1" dirty="0"/>
              <a:t>Conclusions and Way Forward</a:t>
            </a:r>
            <a:endParaRPr lang="en-GB" sz="4400" i="1" dirty="0">
              <a:solidFill>
                <a:srgbClr val="FF0000"/>
              </a:solidFill>
              <a:latin typeface="Algerian" pitchFamily="82" charset="0"/>
            </a:endParaRPr>
          </a:p>
        </p:txBody>
      </p:sp>
      <p:sp>
        <p:nvSpPr>
          <p:cNvPr id="2" name="Rectangle 1"/>
          <p:cNvSpPr/>
          <p:nvPr/>
        </p:nvSpPr>
        <p:spPr>
          <a:xfrm>
            <a:off x="636373" y="1595021"/>
            <a:ext cx="8077200" cy="4893647"/>
          </a:xfrm>
          <a:prstGeom prst="rect">
            <a:avLst/>
          </a:prstGeom>
        </p:spPr>
        <p:txBody>
          <a:bodyPr wrap="square">
            <a:spAutoFit/>
          </a:bodyPr>
          <a:lstStyle/>
          <a:p>
            <a:pPr marL="342900" indent="-342900" algn="just">
              <a:buFont typeface="Arial" pitchFamily="34" charset="0"/>
              <a:buChar char="•"/>
            </a:pPr>
            <a:r>
              <a:rPr lang="en-US" sz="2400" dirty="0"/>
              <a:t>GHS provides operationalization of international Conventions on chemicals management, but must be specifically relevant and understandable to local communities.</a:t>
            </a:r>
          </a:p>
          <a:p>
            <a:pPr marL="342900" indent="-342900" algn="just">
              <a:buFont typeface="Arial" pitchFamily="34" charset="0"/>
              <a:buChar char="•"/>
            </a:pPr>
            <a:endParaRPr lang="en-US" sz="2400" dirty="0" smtClean="0"/>
          </a:p>
          <a:p>
            <a:pPr marL="342900" indent="-342900" algn="just">
              <a:buFont typeface="Arial" pitchFamily="34" charset="0"/>
              <a:buChar char="•"/>
            </a:pPr>
            <a:r>
              <a:rPr lang="en-US" sz="2400" dirty="0" smtClean="0"/>
              <a:t>Multi </a:t>
            </a:r>
            <a:r>
              <a:rPr lang="en-US" sz="2400" dirty="0"/>
              <a:t>stakeholder education, </a:t>
            </a:r>
            <a:r>
              <a:rPr lang="en-US" sz="2400" dirty="0" smtClean="0"/>
              <a:t>down to grass </a:t>
            </a:r>
            <a:r>
              <a:rPr lang="en-US" sz="2400" dirty="0"/>
              <a:t>roots </a:t>
            </a:r>
            <a:r>
              <a:rPr lang="en-US" sz="2400" dirty="0" smtClean="0"/>
              <a:t>levels</a:t>
            </a:r>
            <a:endParaRPr lang="en-US" sz="2400" dirty="0"/>
          </a:p>
          <a:p>
            <a:pPr marL="342900" indent="-342900" algn="just">
              <a:buFont typeface="Arial" pitchFamily="34" charset="0"/>
              <a:buChar char="•"/>
            </a:pPr>
            <a:endParaRPr lang="en-US" sz="2400" dirty="0" smtClean="0"/>
          </a:p>
          <a:p>
            <a:pPr marL="342900" indent="-342900" algn="just">
              <a:buFont typeface="Arial" pitchFamily="34" charset="0"/>
              <a:buChar char="•"/>
            </a:pPr>
            <a:r>
              <a:rPr lang="en-US" sz="2400" dirty="0" smtClean="0"/>
              <a:t>Decide </a:t>
            </a:r>
            <a:r>
              <a:rPr lang="en-US" sz="2400" dirty="0"/>
              <a:t>how to get grass roots interested and knowledgeable about this subject, so it becomes a political imperative.</a:t>
            </a:r>
          </a:p>
          <a:p>
            <a:pPr marL="342900" indent="-342900" algn="just">
              <a:buFont typeface="Arial" pitchFamily="34" charset="0"/>
              <a:buChar char="•"/>
            </a:pPr>
            <a:endParaRPr lang="en-US" sz="2400" dirty="0" smtClean="0"/>
          </a:p>
          <a:p>
            <a:pPr marL="342900" indent="-342900" algn="just">
              <a:buFont typeface="Arial" pitchFamily="34" charset="0"/>
              <a:buChar char="•"/>
            </a:pPr>
            <a:r>
              <a:rPr lang="en-US" sz="2400" dirty="0" smtClean="0"/>
              <a:t>Adequate resources needed for </a:t>
            </a:r>
            <a:r>
              <a:rPr lang="en-US" sz="2400" dirty="0"/>
              <a:t>Government agencies to carry out mandates.</a:t>
            </a:r>
          </a:p>
          <a:p>
            <a:pPr marL="342900" indent="-342900" algn="just">
              <a:buFont typeface="Arial" pitchFamily="34" charset="0"/>
              <a:buChar char="•"/>
            </a:pPr>
            <a:endParaRPr lang="en-US" sz="2400" dirty="0" smtClean="0"/>
          </a:p>
        </p:txBody>
      </p:sp>
    </p:spTree>
    <p:extLst>
      <p:ext uri="{BB962C8B-B14F-4D97-AF65-F5344CB8AC3E}">
        <p14:creationId xmlns:p14="http://schemas.microsoft.com/office/powerpoint/2010/main" val="35241816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0" y="0"/>
            <a:ext cx="91440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p:cNvSpPr>
            <a:spLocks noChangeArrowheads="1"/>
          </p:cNvSpPr>
          <p:nvPr/>
        </p:nvSpPr>
        <p:spPr bwMode="auto">
          <a:xfrm>
            <a:off x="914401" y="398125"/>
            <a:ext cx="7315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None/>
            </a:pPr>
            <a:r>
              <a:rPr lang="en-US" sz="4400" i="1" dirty="0"/>
              <a:t>Conclusions and Way Forward</a:t>
            </a:r>
            <a:endParaRPr lang="en-GB" sz="4400" i="1" dirty="0">
              <a:solidFill>
                <a:srgbClr val="FF0000"/>
              </a:solidFill>
              <a:latin typeface="Algerian" pitchFamily="82" charset="0"/>
            </a:endParaRPr>
          </a:p>
        </p:txBody>
      </p:sp>
      <p:sp>
        <p:nvSpPr>
          <p:cNvPr id="2" name="Rectangle 1"/>
          <p:cNvSpPr/>
          <p:nvPr/>
        </p:nvSpPr>
        <p:spPr>
          <a:xfrm>
            <a:off x="457200" y="1676400"/>
            <a:ext cx="8229600" cy="4893647"/>
          </a:xfrm>
          <a:prstGeom prst="rect">
            <a:avLst/>
          </a:prstGeom>
        </p:spPr>
        <p:txBody>
          <a:bodyPr wrap="square">
            <a:spAutoFit/>
          </a:bodyPr>
          <a:lstStyle/>
          <a:p>
            <a:pPr marL="342900" indent="-342900" algn="just">
              <a:buFont typeface="Arial" pitchFamily="34" charset="0"/>
              <a:buChar char="•"/>
            </a:pPr>
            <a:r>
              <a:rPr lang="en-US" sz="2400" dirty="0"/>
              <a:t>Local, innovative, low-cost methods must be developed for all classes of stakeholders.</a:t>
            </a:r>
          </a:p>
          <a:p>
            <a:pPr marL="342900" indent="-342900" algn="just">
              <a:buFont typeface="Arial" pitchFamily="34" charset="0"/>
              <a:buChar char="•"/>
            </a:pPr>
            <a:endParaRPr lang="en-US" sz="2400" dirty="0"/>
          </a:p>
          <a:p>
            <a:pPr marL="342900" indent="-342900" algn="just">
              <a:buFont typeface="Arial" pitchFamily="34" charset="0"/>
              <a:buChar char="•"/>
            </a:pPr>
            <a:r>
              <a:rPr lang="en-US" sz="2400" dirty="0"/>
              <a:t>Need for NGO facilitation at every level to keep the agenda moving forward . </a:t>
            </a:r>
          </a:p>
          <a:p>
            <a:pPr algn="just"/>
            <a:endParaRPr lang="en-US" sz="2400" dirty="0"/>
          </a:p>
          <a:p>
            <a:pPr marL="285750" indent="-285750" algn="just">
              <a:buFont typeface="Arial" pitchFamily="34" charset="0"/>
              <a:buChar char="•"/>
            </a:pPr>
            <a:r>
              <a:rPr lang="en-US" sz="2400" dirty="0" smtClean="0"/>
              <a:t>Harmonize </a:t>
            </a:r>
            <a:r>
              <a:rPr lang="en-US" sz="2400" dirty="0"/>
              <a:t>chemicals management with established regional and national hazard management systems (CDEMA and NDO’s).</a:t>
            </a:r>
          </a:p>
          <a:p>
            <a:pPr marL="285750" indent="-285750">
              <a:buFont typeface="Arial" pitchFamily="34" charset="0"/>
              <a:buChar char="•"/>
            </a:pPr>
            <a:endParaRPr lang="en-US" sz="2400" dirty="0" smtClean="0"/>
          </a:p>
          <a:p>
            <a:pPr marL="285750" indent="-285750">
              <a:buFont typeface="Arial" pitchFamily="34" charset="0"/>
              <a:buChar char="•"/>
            </a:pPr>
            <a:r>
              <a:rPr lang="en-US" sz="2400" dirty="0" smtClean="0"/>
              <a:t>Maintain strong linkages with </a:t>
            </a:r>
            <a:r>
              <a:rPr lang="en-US" sz="2400" dirty="0"/>
              <a:t>consumer associations</a:t>
            </a:r>
          </a:p>
          <a:p>
            <a:pPr marL="285750" indent="-285750">
              <a:buFont typeface="Arial" pitchFamily="34" charset="0"/>
              <a:buChar char="•"/>
            </a:pPr>
            <a:endParaRPr lang="en-US" sz="2400" dirty="0" smtClean="0"/>
          </a:p>
          <a:p>
            <a:pPr marL="285750" indent="-285750">
              <a:buFont typeface="Arial" pitchFamily="34" charset="0"/>
              <a:buChar char="•"/>
            </a:pPr>
            <a:r>
              <a:rPr lang="en-US" sz="2400" dirty="0" smtClean="0"/>
              <a:t>Webpage </a:t>
            </a:r>
            <a:r>
              <a:rPr lang="en-US" sz="2400" dirty="0"/>
              <a:t>developed to facilitate information </a:t>
            </a:r>
            <a:r>
              <a:rPr lang="en-US" sz="2400" dirty="0" smtClean="0"/>
              <a:t>dissemination</a:t>
            </a:r>
            <a:endParaRPr lang="en-MY" sz="2400" dirty="0"/>
          </a:p>
        </p:txBody>
      </p:sp>
    </p:spTree>
    <p:extLst>
      <p:ext uri="{BB962C8B-B14F-4D97-AF65-F5344CB8AC3E}">
        <p14:creationId xmlns:p14="http://schemas.microsoft.com/office/powerpoint/2010/main" val="1155527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0" y="0"/>
            <a:ext cx="91440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p:cNvSpPr>
            <a:spLocks noChangeArrowheads="1"/>
          </p:cNvSpPr>
          <p:nvPr/>
        </p:nvSpPr>
        <p:spPr bwMode="auto">
          <a:xfrm>
            <a:off x="914401" y="398125"/>
            <a:ext cx="73152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None/>
            </a:pPr>
            <a:r>
              <a:rPr lang="en-US" sz="4400" i="1" dirty="0"/>
              <a:t>Conclusions and Way Forward</a:t>
            </a:r>
            <a:endParaRPr lang="en-GB" sz="4400" i="1" dirty="0">
              <a:solidFill>
                <a:srgbClr val="FF0000"/>
              </a:solidFill>
              <a:latin typeface="Algerian" pitchFamily="82" charset="0"/>
            </a:endParaRPr>
          </a:p>
        </p:txBody>
      </p:sp>
      <p:sp>
        <p:nvSpPr>
          <p:cNvPr id="2" name="Rectangle 1"/>
          <p:cNvSpPr/>
          <p:nvPr/>
        </p:nvSpPr>
        <p:spPr>
          <a:xfrm>
            <a:off x="457200" y="1676400"/>
            <a:ext cx="8229600" cy="4093428"/>
          </a:xfrm>
          <a:prstGeom prst="rect">
            <a:avLst/>
          </a:prstGeom>
        </p:spPr>
        <p:txBody>
          <a:bodyPr wrap="square">
            <a:spAutoFit/>
          </a:bodyPr>
          <a:lstStyle/>
          <a:p>
            <a:pPr marL="285750" indent="-285750" algn="just">
              <a:buFont typeface="Arial" pitchFamily="34" charset="0"/>
              <a:buChar char="•"/>
            </a:pPr>
            <a:r>
              <a:rPr lang="en-US" sz="2400" dirty="0"/>
              <a:t>Government agencies should work with local NGOs on the awareness building for a wide stakeholder base.</a:t>
            </a:r>
          </a:p>
          <a:p>
            <a:pPr marL="285750" indent="-285750" algn="just">
              <a:buFont typeface="Arial" pitchFamily="34" charset="0"/>
              <a:buChar char="•"/>
            </a:pPr>
            <a:endParaRPr lang="en-US" sz="2400" dirty="0"/>
          </a:p>
          <a:p>
            <a:pPr marL="285750" indent="-285750" algn="just">
              <a:buFont typeface="Arial" pitchFamily="34" charset="0"/>
              <a:buChar char="•"/>
            </a:pPr>
            <a:r>
              <a:rPr lang="en-US" sz="2400" dirty="0"/>
              <a:t>Continuous communication with all focal points in order to keep track of  progress with local capacity enhancement. </a:t>
            </a:r>
          </a:p>
          <a:p>
            <a:pPr marL="285750" indent="-285750" algn="just">
              <a:buFont typeface="Arial" pitchFamily="34" charset="0"/>
              <a:buChar char="•"/>
            </a:pPr>
            <a:endParaRPr lang="en-US" sz="2400" dirty="0"/>
          </a:p>
          <a:p>
            <a:pPr marL="285750" indent="-285750" algn="just">
              <a:buFont typeface="Arial" pitchFamily="34" charset="0"/>
              <a:buChar char="•"/>
            </a:pPr>
            <a:r>
              <a:rPr lang="en-US" sz="2400" dirty="0"/>
              <a:t>Establish a regional focal point for all consumer organizations, which must be sustained to ensure the holistic implementation of the GHS in the consumer sector. </a:t>
            </a:r>
            <a:endParaRPr lang="en-MY" sz="2400" dirty="0"/>
          </a:p>
          <a:p>
            <a:pPr marL="342900" indent="-342900" algn="just">
              <a:buFont typeface="Arial" pitchFamily="34" charset="0"/>
              <a:buChar char="•"/>
            </a:pPr>
            <a:endParaRPr lang="en-US" sz="2400" dirty="0" smtClean="0"/>
          </a:p>
          <a:p>
            <a:pPr marL="342900" indent="-342900" algn="just">
              <a:buFont typeface="Arial" pitchFamily="34" charset="0"/>
              <a:buChar char="•"/>
            </a:pPr>
            <a:endParaRPr lang="en-US" sz="2000" dirty="0"/>
          </a:p>
        </p:txBody>
      </p:sp>
    </p:spTree>
    <p:extLst>
      <p:ext uri="{BB962C8B-B14F-4D97-AF65-F5344CB8AC3E}">
        <p14:creationId xmlns:p14="http://schemas.microsoft.com/office/powerpoint/2010/main" val="268870241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0" y="0"/>
            <a:ext cx="9144000" cy="702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4"/>
          <p:cNvSpPr>
            <a:spLocks noChangeArrowheads="1"/>
          </p:cNvSpPr>
          <p:nvPr/>
        </p:nvSpPr>
        <p:spPr bwMode="auto">
          <a:xfrm>
            <a:off x="914401" y="1844675"/>
            <a:ext cx="73152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Font typeface="Wingdings" pitchFamily="2" charset="2"/>
              <a:buNone/>
            </a:pPr>
            <a:r>
              <a:rPr lang="en-GB" sz="8800" i="1" dirty="0">
                <a:solidFill>
                  <a:srgbClr val="FF0000"/>
                </a:solidFill>
                <a:latin typeface="Algerian" pitchFamily="82" charset="0"/>
              </a:rPr>
              <a:t>Thank you</a:t>
            </a:r>
            <a:r>
              <a:rPr lang="en-GB" sz="7200" i="1" dirty="0">
                <a:solidFill>
                  <a:srgbClr val="FF0000"/>
                </a:solidFill>
                <a:latin typeface="Algerian" pitchFamily="82" charset="0"/>
              </a:rPr>
              <a:t>  </a:t>
            </a:r>
            <a:endParaRPr lang="en-GB" sz="8000" i="1" dirty="0">
              <a:solidFill>
                <a:srgbClr val="FF0000"/>
              </a:solidFill>
              <a:latin typeface="Algerian" pitchFamily="82" charset="0"/>
            </a:endParaRPr>
          </a:p>
        </p:txBody>
      </p:sp>
    </p:spTree>
    <p:extLst>
      <p:ext uri="{BB962C8B-B14F-4D97-AF65-F5344CB8AC3E}">
        <p14:creationId xmlns:p14="http://schemas.microsoft.com/office/powerpoint/2010/main" val="274774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a:solidFill>
                  <a:srgbClr val="FF0000"/>
                </a:solidFill>
              </a:rPr>
              <a:t>Key Features </a:t>
            </a:r>
          </a:p>
          <a:p>
            <a:pPr algn="ctr"/>
            <a:r>
              <a:rPr lang="en-GB" sz="3200">
                <a:solidFill>
                  <a:srgbClr val="FF3300"/>
                </a:solidFill>
              </a:rPr>
              <a:t>Scope and definitions </a:t>
            </a:r>
          </a:p>
        </p:txBody>
      </p:sp>
      <p:sp>
        <p:nvSpPr>
          <p:cNvPr id="11269" name="Rectangle 5"/>
          <p:cNvSpPr>
            <a:spLocks noChangeArrowheads="1"/>
          </p:cNvSpPr>
          <p:nvPr/>
        </p:nvSpPr>
        <p:spPr bwMode="auto">
          <a:xfrm>
            <a:off x="228599" y="1341438"/>
            <a:ext cx="8759825" cy="444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Applies to all branches of economic activities in which chemicals are used; </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But with certain flexibility;</a:t>
            </a:r>
          </a:p>
          <a:p>
            <a:pPr marL="914400" lvl="1" indent="-457200">
              <a:lnSpc>
                <a:spcPct val="80000"/>
              </a:lnSpc>
              <a:spcBef>
                <a:spcPct val="20000"/>
              </a:spcBef>
              <a:buFont typeface="Wingdings" pitchFamily="2" charset="2"/>
              <a:buChar char="Ø"/>
            </a:pPr>
            <a:endParaRPr lang="en-US"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Use of chemicals at work: production, handling, storage, transport, disposal and treatment of waste chemicals, release of chemicals and maintenance, repair and cleaning of containers;   </a:t>
            </a:r>
          </a:p>
        </p:txBody>
      </p:sp>
    </p:spTree>
    <p:extLst>
      <p:ext uri="{BB962C8B-B14F-4D97-AF65-F5344CB8AC3E}">
        <p14:creationId xmlns:p14="http://schemas.microsoft.com/office/powerpoint/2010/main" val="2269182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dirty="0" smtClean="0">
                <a:solidFill>
                  <a:srgbClr val="FF0000"/>
                </a:solidFill>
              </a:rPr>
              <a:t>Key Features </a:t>
            </a:r>
          </a:p>
          <a:p>
            <a:pPr algn="ctr"/>
            <a:r>
              <a:rPr lang="en-GB" sz="3200" dirty="0" smtClean="0">
                <a:solidFill>
                  <a:srgbClr val="FF3300"/>
                </a:solidFill>
              </a:rPr>
              <a:t>General principles </a:t>
            </a:r>
            <a:endParaRPr lang="en-GB" sz="3200" dirty="0">
              <a:solidFill>
                <a:srgbClr val="FF3300"/>
              </a:solidFill>
            </a:endParaRPr>
          </a:p>
        </p:txBody>
      </p:sp>
      <p:sp>
        <p:nvSpPr>
          <p:cNvPr id="12293" name="Rectangle 5"/>
          <p:cNvSpPr>
            <a:spLocks noChangeArrowheads="1"/>
          </p:cNvSpPr>
          <p:nvPr/>
        </p:nvSpPr>
        <p:spPr bwMode="auto">
          <a:xfrm>
            <a:off x="304799" y="1341438"/>
            <a:ext cx="8683625" cy="437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smtClean="0">
              <a:solidFill>
                <a:srgbClr val="003300"/>
              </a:solidFill>
              <a:ea typeface="ＭＳ Ｐゴシック" charset="-128"/>
            </a:endParaRPr>
          </a:p>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Consultation of workers’ and employers’ organizations; </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Formulation, implementation  and periodically review national policy on safety in the use of chemicals;</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Competent authority;</a:t>
            </a: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Possibility for prohibition of use or requirement of pre-information;   </a:t>
            </a:r>
          </a:p>
        </p:txBody>
      </p:sp>
    </p:spTree>
    <p:extLst>
      <p:ext uri="{BB962C8B-B14F-4D97-AF65-F5344CB8AC3E}">
        <p14:creationId xmlns:p14="http://schemas.microsoft.com/office/powerpoint/2010/main" val="1817000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dirty="0" smtClean="0">
                <a:solidFill>
                  <a:srgbClr val="FF0000"/>
                </a:solidFill>
              </a:rPr>
              <a:t>Key Features </a:t>
            </a:r>
          </a:p>
          <a:p>
            <a:pPr algn="ctr"/>
            <a:r>
              <a:rPr lang="en-GB" sz="3200" dirty="0" smtClean="0">
                <a:solidFill>
                  <a:srgbClr val="FF3300"/>
                </a:solidFill>
              </a:rPr>
              <a:t>Classification and related measures;  </a:t>
            </a:r>
            <a:endParaRPr lang="en-GB" sz="3200" dirty="0">
              <a:solidFill>
                <a:srgbClr val="FF3300"/>
              </a:solidFill>
            </a:endParaRPr>
          </a:p>
        </p:txBody>
      </p:sp>
      <p:sp>
        <p:nvSpPr>
          <p:cNvPr id="13317" name="Rectangle 5"/>
          <p:cNvSpPr>
            <a:spLocks noChangeArrowheads="1"/>
          </p:cNvSpPr>
          <p:nvPr/>
        </p:nvSpPr>
        <p:spPr bwMode="auto">
          <a:xfrm>
            <a:off x="304799" y="1341438"/>
            <a:ext cx="86836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endParaRPr lang="en-GB" sz="2800" b="0" dirty="0" smtClean="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smtClean="0">
                <a:solidFill>
                  <a:srgbClr val="003300"/>
                </a:solidFill>
                <a:ea typeface="ＭＳ Ｐゴシック" charset="-128"/>
              </a:rPr>
              <a:t>Classification </a:t>
            </a:r>
            <a:r>
              <a:rPr lang="en-GB" sz="2800" b="0" dirty="0">
                <a:solidFill>
                  <a:srgbClr val="003300"/>
                </a:solidFill>
                <a:ea typeface="ＭＳ Ｐゴシック" charset="-128"/>
              </a:rPr>
              <a:t>systems; </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Labelling and marking; </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Chemical Safety Data Sheets;</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Responsibilities of suppliers (manufacturers, importers, distributors)</a:t>
            </a:r>
          </a:p>
          <a:p>
            <a:pPr marL="914400" lvl="1" indent="-457200">
              <a:lnSpc>
                <a:spcPct val="80000"/>
              </a:lnSpc>
              <a:spcBef>
                <a:spcPct val="20000"/>
              </a:spcBef>
              <a:buFont typeface="Wingdings" pitchFamily="2" charset="2"/>
              <a:buChar char="Ø"/>
            </a:pPr>
            <a:r>
              <a:rPr lang="en-GB" sz="2800" b="0" dirty="0">
                <a:solidFill>
                  <a:srgbClr val="003300"/>
                </a:solidFill>
                <a:ea typeface="ＭＳ Ｐゴシック" charset="-128"/>
              </a:rPr>
              <a:t>Including update of information to users in accordance with national laws and regulations; </a:t>
            </a:r>
          </a:p>
        </p:txBody>
      </p:sp>
    </p:spTree>
    <p:extLst>
      <p:ext uri="{BB962C8B-B14F-4D97-AF65-F5344CB8AC3E}">
        <p14:creationId xmlns:p14="http://schemas.microsoft.com/office/powerpoint/2010/main" val="911575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dirty="0" smtClean="0">
                <a:solidFill>
                  <a:srgbClr val="FF0000"/>
                </a:solidFill>
              </a:rPr>
              <a:t>Key Features </a:t>
            </a:r>
          </a:p>
          <a:p>
            <a:pPr algn="ctr"/>
            <a:r>
              <a:rPr lang="en-GB" sz="3200" dirty="0" smtClean="0">
                <a:solidFill>
                  <a:srgbClr val="FF3300"/>
                </a:solidFill>
              </a:rPr>
              <a:t>Responsibilities of employers   </a:t>
            </a:r>
            <a:endParaRPr lang="en-GB" sz="3200" dirty="0">
              <a:solidFill>
                <a:srgbClr val="FF3300"/>
              </a:solidFill>
            </a:endParaRPr>
          </a:p>
        </p:txBody>
      </p:sp>
      <p:sp>
        <p:nvSpPr>
          <p:cNvPr id="14341" name="Rectangle 5"/>
          <p:cNvSpPr>
            <a:spLocks noChangeArrowheads="1"/>
          </p:cNvSpPr>
          <p:nvPr/>
        </p:nvSpPr>
        <p:spPr bwMode="auto">
          <a:xfrm>
            <a:off x="228599" y="1341438"/>
            <a:ext cx="8759825" cy="444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smtClean="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smtClean="0">
                <a:solidFill>
                  <a:srgbClr val="003300"/>
                </a:solidFill>
                <a:ea typeface="ＭＳ Ｐゴシック" charset="-128"/>
              </a:rPr>
              <a:t>Identification </a:t>
            </a:r>
            <a:r>
              <a:rPr lang="en-GB" sz="2800" b="0" dirty="0">
                <a:solidFill>
                  <a:srgbClr val="003300"/>
                </a:solidFill>
                <a:ea typeface="ＭＳ Ｐゴシック" charset="-128"/>
              </a:rPr>
              <a:t>– labelled, marked, with CSDS, maintenance of record, transferred chemicals;</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Exposure &amp; Operational control</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ensure workers are not exposed to chemicals (TLVs, other criteria);</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Assess;</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Monitor and record, if necessary; </a:t>
            </a:r>
          </a:p>
          <a:p>
            <a:pPr marL="914400" lvl="1" indent="-457200">
              <a:lnSpc>
                <a:spcPct val="80000"/>
              </a:lnSpc>
              <a:spcBef>
                <a:spcPct val="20000"/>
              </a:spcBef>
              <a:buFont typeface="Wingdings" pitchFamily="2" charset="2"/>
              <a:buChar char="Ø"/>
            </a:pPr>
            <a:r>
              <a:rPr lang="en-US" sz="2800" b="0" dirty="0">
                <a:solidFill>
                  <a:srgbClr val="003300"/>
                </a:solidFill>
                <a:ea typeface="ＭＳ Ｐゴシック" charset="-128"/>
              </a:rPr>
              <a:t>Protect workers (hierarchy of protection);</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Disposal;</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Information, instruction and training of workers;</a:t>
            </a:r>
          </a:p>
          <a:p>
            <a:pPr marL="457200" indent="-457200">
              <a:lnSpc>
                <a:spcPct val="80000"/>
              </a:lnSpc>
              <a:spcBef>
                <a:spcPct val="20000"/>
              </a:spcBef>
              <a:buFont typeface="Wingdings" pitchFamily="2" charset="2"/>
              <a:buChar char="Ø"/>
            </a:pPr>
            <a:r>
              <a:rPr lang="en-US" sz="2800" b="0" dirty="0">
                <a:solidFill>
                  <a:srgbClr val="003300"/>
                </a:solidFill>
                <a:ea typeface="ＭＳ Ｐゴシック" charset="-128"/>
              </a:rPr>
              <a:t>Cooperation (bipartite)  </a:t>
            </a:r>
            <a:endParaRPr lang="en-GB" sz="2800" b="0" dirty="0">
              <a:solidFill>
                <a:srgbClr val="003300"/>
              </a:solidFill>
              <a:ea typeface="ＭＳ Ｐゴシック" charset="-128"/>
            </a:endParaRPr>
          </a:p>
        </p:txBody>
      </p:sp>
    </p:spTree>
    <p:extLst>
      <p:ext uri="{BB962C8B-B14F-4D97-AF65-F5344CB8AC3E}">
        <p14:creationId xmlns:p14="http://schemas.microsoft.com/office/powerpoint/2010/main" val="1832173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8350" y="6165850"/>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4"/>
          <p:cNvSpPr>
            <a:spLocks noChangeArrowheads="1"/>
          </p:cNvSpPr>
          <p:nvPr/>
        </p:nvSpPr>
        <p:spPr bwMode="auto">
          <a:xfrm>
            <a:off x="-180975" y="260350"/>
            <a:ext cx="907415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3200">
                <a:solidFill>
                  <a:srgbClr val="FF0000"/>
                </a:solidFill>
              </a:rPr>
              <a:t>Key Features </a:t>
            </a:r>
          </a:p>
          <a:p>
            <a:pPr algn="ctr"/>
            <a:r>
              <a:rPr lang="en-GB" sz="3200">
                <a:solidFill>
                  <a:srgbClr val="FF3300"/>
                </a:solidFill>
              </a:rPr>
              <a:t>Duties of workers    </a:t>
            </a:r>
          </a:p>
        </p:txBody>
      </p:sp>
      <p:sp>
        <p:nvSpPr>
          <p:cNvPr id="15365" name="Rectangle 5"/>
          <p:cNvSpPr>
            <a:spLocks noChangeArrowheads="1"/>
          </p:cNvSpPr>
          <p:nvPr/>
        </p:nvSpPr>
        <p:spPr bwMode="auto">
          <a:xfrm>
            <a:off x="304799" y="1341438"/>
            <a:ext cx="8683625" cy="467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endParaRPr lang="en-GB" sz="2800" b="0" dirty="0">
              <a:solidFill>
                <a:srgbClr val="003300"/>
              </a:solidFill>
              <a:ea typeface="ＭＳ Ｐゴシック" charset="-128"/>
            </a:endParaRP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Duty to cooperate in complying with procedures and practices;  </a:t>
            </a:r>
          </a:p>
          <a:p>
            <a:pPr marL="457200" indent="-457200">
              <a:lnSpc>
                <a:spcPct val="80000"/>
              </a:lnSpc>
              <a:spcBef>
                <a:spcPct val="20000"/>
              </a:spcBef>
              <a:buFont typeface="Wingdings" pitchFamily="2" charset="2"/>
              <a:buChar char="Ø"/>
            </a:pPr>
            <a:r>
              <a:rPr lang="en-GB" sz="2800" b="0" dirty="0">
                <a:solidFill>
                  <a:srgbClr val="003300"/>
                </a:solidFill>
                <a:ea typeface="ＭＳ Ｐゴシック" charset="-128"/>
              </a:rPr>
              <a:t>Take necessary steps to eliminate or minimize risk to themselves and others; </a:t>
            </a:r>
          </a:p>
        </p:txBody>
      </p:sp>
    </p:spTree>
    <p:extLst>
      <p:ext uri="{BB962C8B-B14F-4D97-AF65-F5344CB8AC3E}">
        <p14:creationId xmlns:p14="http://schemas.microsoft.com/office/powerpoint/2010/main" val="423987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2450</TotalTime>
  <Words>2260</Words>
  <Application>Microsoft Office PowerPoint</Application>
  <PresentationFormat>On-screen Show (4:3)</PresentationFormat>
  <Paragraphs>361</Paragraphs>
  <Slides>45</Slides>
  <Notes>16</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GHS – NGO PERSPECTIVE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Considerations</vt:lpstr>
      <vt:lpstr>Considerations</vt:lpstr>
      <vt:lpstr>Considerations</vt:lpstr>
      <vt:lpstr>Considerations</vt:lpstr>
      <vt:lpstr>Considerations</vt:lpstr>
      <vt:lpstr>Considerations</vt:lpstr>
      <vt:lpstr>Why NGOs</vt:lpstr>
      <vt:lpstr>What Role for NGOs</vt:lpstr>
      <vt:lpstr>GHS Capacity Building Action  Plan</vt:lpstr>
      <vt:lpstr> Possible areas for NGO Support </vt:lpstr>
      <vt:lpstr> Possible areas for NGO Support </vt:lpstr>
      <vt:lpstr> Possible areas for NGO Support </vt:lpstr>
      <vt:lpstr> Possible areas for NGO Support </vt:lpstr>
      <vt:lpstr> Possible areas for NGO Support </vt:lpstr>
      <vt:lpstr> Possible areas for NGO Support </vt:lpstr>
      <vt:lpstr> Possible areas for NGO Support </vt:lpstr>
      <vt:lpstr> Possible areas for NGO Support </vt:lpstr>
      <vt:lpstr> Possible areas for NGO Support </vt:lpstr>
      <vt:lpstr> Possible areas for NGO Support </vt:lpstr>
      <vt:lpstr>Lessons learned from other NGOs</vt:lpstr>
      <vt:lpstr>Lessons learned from other NGOs</vt:lpstr>
      <vt:lpstr>Lessons learned from other NGOs</vt:lpstr>
      <vt:lpstr>Lessons learned from other NGOs</vt:lpstr>
      <vt:lpstr>Lessons learned from other NGOs</vt:lpstr>
      <vt:lpstr>Lessons learned from other NGOs</vt:lpstr>
      <vt:lpstr>Lessons learned from other NGOs</vt:lpstr>
      <vt:lpstr>Lessons learned from other NGOs</vt:lpstr>
      <vt:lpstr>Lessons learned from other NGOs</vt:lpstr>
      <vt:lpstr>Challenges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Stacey</dc:creator>
  <cp:lastModifiedBy>Stacey</cp:lastModifiedBy>
  <cp:revision>284</cp:revision>
  <dcterms:created xsi:type="dcterms:W3CDTF">2013-09-01T01:24:48Z</dcterms:created>
  <dcterms:modified xsi:type="dcterms:W3CDTF">2013-09-04T03:17:01Z</dcterms:modified>
</cp:coreProperties>
</file>